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EE973F-6863-4A95-B149-64A39B245B16}"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1952670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E973F-6863-4A95-B149-64A39B245B16}"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2436935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E973F-6863-4A95-B149-64A39B245B16}"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1F58F5-12F9-4EB6-9EDC-58A191D7526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78326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CEE973F-6863-4A95-B149-64A39B245B16}"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1026040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CEE973F-6863-4A95-B149-64A39B245B16}"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1F58F5-12F9-4EB6-9EDC-58A191D7526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29283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CEE973F-6863-4A95-B149-64A39B245B16}"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1211665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EE973F-6863-4A95-B149-64A39B245B16}"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46612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EE973F-6863-4A95-B149-64A39B245B16}"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2293438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EE973F-6863-4A95-B149-64A39B245B16}"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3635626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E973F-6863-4A95-B149-64A39B245B16}" type="datetimeFigureOut">
              <a:rPr lang="en-US" smtClean="0"/>
              <a:t>1/31/2022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354328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EE973F-6863-4A95-B149-64A39B245B16}"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2794434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EE973F-6863-4A95-B149-64A39B245B16}" type="datetimeFigureOut">
              <a:rPr lang="en-US" smtClean="0"/>
              <a:t>1/31/2022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244768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EE973F-6863-4A95-B149-64A39B245B16}" type="datetimeFigureOut">
              <a:rPr lang="en-US" smtClean="0"/>
              <a:t>1/31/2022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1770155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EE973F-6863-4A95-B149-64A39B245B16}" type="datetimeFigureOut">
              <a:rPr lang="en-US" smtClean="0"/>
              <a:t>1/31/2022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2776083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E973F-6863-4A95-B149-64A39B245B16}"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380854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E973F-6863-4A95-B149-64A39B245B16}" type="datetimeFigureOut">
              <a:rPr lang="en-US" smtClean="0"/>
              <a:t>1/31/2022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1F58F5-12F9-4EB6-9EDC-58A191D7526D}" type="slidenum">
              <a:rPr lang="en-US" smtClean="0"/>
              <a:t>‹#›</a:t>
            </a:fld>
            <a:endParaRPr lang="en-US"/>
          </a:p>
        </p:txBody>
      </p:sp>
    </p:spTree>
    <p:extLst>
      <p:ext uri="{BB962C8B-B14F-4D97-AF65-F5344CB8AC3E}">
        <p14:creationId xmlns:p14="http://schemas.microsoft.com/office/powerpoint/2010/main" val="2872041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CEE973F-6863-4A95-B149-64A39B245B16}" type="datetimeFigureOut">
              <a:rPr lang="en-US" smtClean="0"/>
              <a:t>1/31/2022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C1F58F5-12F9-4EB6-9EDC-58A191D7526D}" type="slidenum">
              <a:rPr lang="en-US" smtClean="0"/>
              <a:t>‹#›</a:t>
            </a:fld>
            <a:endParaRPr lang="en-US"/>
          </a:p>
        </p:txBody>
      </p:sp>
    </p:spTree>
    <p:extLst>
      <p:ext uri="{BB962C8B-B14F-4D97-AF65-F5344CB8AC3E}">
        <p14:creationId xmlns:p14="http://schemas.microsoft.com/office/powerpoint/2010/main" val="2561854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3165285" y="137160"/>
            <a:ext cx="8915399" cy="2262781"/>
          </a:xfrm>
        </p:spPr>
        <p:txBody>
          <a:bodyPr/>
          <a:lstStyle/>
          <a:p>
            <a:pPr algn="ctr"/>
            <a:r>
              <a:rPr lang="ar-IQ" dirty="0">
                <a:latin typeface="Simplified Arabic" panose="02020603050405020304" pitchFamily="18" charset="-78"/>
                <a:cs typeface="Simplified Arabic" panose="02020603050405020304" pitchFamily="18" charset="-78"/>
              </a:rPr>
              <a:t>الكيمياء اللاعضوية/ المرحلة الأولى</a:t>
            </a:r>
            <a:endParaRPr lang="en-US" dirty="0">
              <a:latin typeface="Simplified Arabic" panose="02020603050405020304" pitchFamily="18" charset="-78"/>
              <a:cs typeface="Simplified Arabic" panose="02020603050405020304" pitchFamily="18" charset="-78"/>
            </a:endParaRPr>
          </a:p>
        </p:txBody>
      </p:sp>
      <p:sp>
        <p:nvSpPr>
          <p:cNvPr id="5" name="Subtitle 2"/>
          <p:cNvSpPr>
            <a:spLocks noGrp="1"/>
          </p:cNvSpPr>
          <p:nvPr>
            <p:ph type="subTitle" idx="1"/>
          </p:nvPr>
        </p:nvSpPr>
        <p:spPr>
          <a:xfrm>
            <a:off x="2580069" y="2827399"/>
            <a:ext cx="8915399" cy="1126283"/>
          </a:xfrm>
        </p:spPr>
        <p:txBody>
          <a:bodyPr/>
          <a:lstStyle/>
          <a:p>
            <a:pPr algn="r" rtl="1"/>
            <a:r>
              <a:rPr lang="ar-IQ" sz="2800" dirty="0">
                <a:latin typeface="Times New Roman" panose="02020603050405020304" pitchFamily="18" charset="0"/>
                <a:cs typeface="Times New Roman" panose="02020603050405020304" pitchFamily="18" charset="0"/>
              </a:rPr>
              <a:t>مدرس المادة:	 أ.م.د. جاسم محمد صالح</a:t>
            </a:r>
            <a:endParaRPr lang="en-US" sz="2800" dirty="0">
              <a:latin typeface="Times New Roman" panose="02020603050405020304" pitchFamily="18" charset="0"/>
              <a:cs typeface="Times New Roman" panose="02020603050405020304" pitchFamily="18" charset="0"/>
            </a:endParaRPr>
          </a:p>
          <a:p>
            <a:pPr algn="r" rtl="1"/>
            <a:r>
              <a:rPr lang="ar-SA" sz="2800" dirty="0">
                <a:latin typeface="Times New Roman" panose="02020603050405020304" pitchFamily="18" charset="0"/>
                <a:cs typeface="Times New Roman" panose="02020603050405020304" pitchFamily="18" charset="0"/>
              </a:rPr>
              <a:t>	</a:t>
            </a:r>
            <a:r>
              <a:rPr lang="ar-IQ" sz="2800" dirty="0" smtClean="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	 أ.م.د. حيدر باقر عبد الله</a:t>
            </a:r>
            <a:endParaRPr lang="en-US" sz="2800" dirty="0">
              <a:latin typeface="Times New Roman" panose="02020603050405020304" pitchFamily="18" charset="0"/>
              <a:cs typeface="Times New Roman" panose="02020603050405020304" pitchFamily="18" charset="0"/>
            </a:endParaRPr>
          </a:p>
          <a:p>
            <a:pPr algn="r"/>
            <a:endParaRPr lang="en-US" dirty="0"/>
          </a:p>
        </p:txBody>
      </p:sp>
      <p:sp>
        <p:nvSpPr>
          <p:cNvPr id="6" name="Subtitle 2"/>
          <p:cNvSpPr txBox="1">
            <a:spLocks/>
          </p:cNvSpPr>
          <p:nvPr/>
        </p:nvSpPr>
        <p:spPr>
          <a:xfrm>
            <a:off x="2671508" y="4381141"/>
            <a:ext cx="8915399" cy="11262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r" rtl="1"/>
            <a:r>
              <a:rPr lang="ar-SA" sz="2800" dirty="0"/>
              <a:t>المصادر: 1- الكيمياء اللاعضوية, د. عصام جرجيس سلومي</a:t>
            </a:r>
            <a:endParaRPr lang="en-US" sz="2800" dirty="0"/>
          </a:p>
          <a:p>
            <a:pPr algn="r" rtl="1"/>
            <a:r>
              <a:rPr lang="ar-SA" sz="2800" dirty="0"/>
              <a:t>	</a:t>
            </a:r>
            <a:r>
              <a:rPr lang="ar-IQ" sz="2800" dirty="0" smtClean="0"/>
              <a:t>      </a:t>
            </a:r>
            <a:r>
              <a:rPr lang="ar-SA" sz="2800" dirty="0" smtClean="0"/>
              <a:t>  </a:t>
            </a:r>
            <a:r>
              <a:rPr lang="ar-SA" sz="2800" dirty="0"/>
              <a:t>2- </a:t>
            </a:r>
            <a:endParaRPr lang="en-US" sz="2800" dirty="0"/>
          </a:p>
        </p:txBody>
      </p:sp>
    </p:spTree>
    <p:extLst>
      <p:ext uri="{BB962C8B-B14F-4D97-AF65-F5344CB8AC3E}">
        <p14:creationId xmlns:p14="http://schemas.microsoft.com/office/powerpoint/2010/main" val="310116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42567" y="848606"/>
            <a:ext cx="4588115" cy="461665"/>
          </a:xfrm>
          <a:prstGeom prst="rect">
            <a:avLst/>
          </a:prstGeom>
        </p:spPr>
        <p:txBody>
          <a:bodyPr wrap="none">
            <a:spAutoFit/>
          </a:bodyPr>
          <a:lstStyle/>
          <a:p>
            <a:pPr algn="r" rtl="1"/>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ومن المعادلة رقم</a:t>
            </a:r>
            <a:r>
              <a:rPr lang="ar-SA"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التي تم استنتاجها أعلاه:</a:t>
            </a:r>
            <a:endParaRPr lang="en-US" sz="2400" dirty="0">
              <a:latin typeface="Times New Roman" panose="02020603050405020304" pitchFamily="18" charset="0"/>
              <a:cs typeface="Times New Roman" panose="02020603050405020304" pitchFamily="18" charset="0"/>
            </a:endParaRPr>
          </a:p>
        </p:txBody>
      </p:sp>
      <p:sp>
        <p:nvSpPr>
          <p:cNvPr id="5" name="Rectangle 4"/>
          <p:cNvSpPr/>
          <p:nvPr/>
        </p:nvSpPr>
        <p:spPr>
          <a:xfrm>
            <a:off x="2958170" y="1327764"/>
            <a:ext cx="4594774" cy="1569660"/>
          </a:xfrm>
          <a:prstGeom prst="rect">
            <a:avLst/>
          </a:prstGeom>
        </p:spPr>
        <p:txBody>
          <a:bodyPr wrap="square">
            <a:spAutoFit/>
          </a:bodyPr>
          <a:lstStyle/>
          <a:p>
            <a:r>
              <a:rPr lang="en-GB" sz="2400" dirty="0">
                <a:solidFill>
                  <a:srgbClr val="000000"/>
                </a:solidFill>
                <a:latin typeface="Times New Roman" panose="02020603050405020304" pitchFamily="18" charset="0"/>
                <a:ea typeface="Calibri" panose="020F0502020204030204" pitchFamily="34" charset="0"/>
              </a:rPr>
              <a:t>m ν r = n h / 2π  </a:t>
            </a:r>
            <a:endParaRPr lang="en-GB" sz="2400" dirty="0" smtClean="0">
              <a:solidFill>
                <a:srgbClr val="000000"/>
              </a:solidFill>
              <a:latin typeface="Times New Roman" panose="02020603050405020304" pitchFamily="18" charset="0"/>
              <a:ea typeface="Calibri" panose="020F0502020204030204" pitchFamily="34" charset="0"/>
            </a:endParaRPr>
          </a:p>
          <a:p>
            <a:endParaRPr lang="en-GB" sz="2400" dirty="0">
              <a:solidFill>
                <a:srgbClr val="000000"/>
              </a:solidFill>
              <a:latin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rPr>
              <a:t>ν = n h / 2π m r                       </a:t>
            </a:r>
            <a:endParaRPr lang="en-US" sz="2400" dirty="0">
              <a:latin typeface="Times New Roman" panose="02020603050405020304" pitchFamily="18" charset="0"/>
              <a:cs typeface="Times New Roman" panose="02020603050405020304" pitchFamily="18" charset="0"/>
            </a:endParaRPr>
          </a:p>
          <a:p>
            <a:endParaRPr lang="en-US" sz="2400" dirty="0"/>
          </a:p>
        </p:txBody>
      </p:sp>
      <p:sp>
        <p:nvSpPr>
          <p:cNvPr id="6" name="Rectangle 5"/>
          <p:cNvSpPr/>
          <p:nvPr/>
        </p:nvSpPr>
        <p:spPr>
          <a:xfrm>
            <a:off x="2958170" y="2782669"/>
            <a:ext cx="6025896" cy="461665"/>
          </a:xfrm>
          <a:prstGeom prst="rect">
            <a:avLst/>
          </a:prstGeom>
        </p:spPr>
        <p:txBody>
          <a:bodyPr wrap="square">
            <a:spAutoFit/>
          </a:bodyPr>
          <a:lstStyle/>
          <a:p>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ν</a:t>
            </a:r>
            <a:r>
              <a:rPr lang="en-GB" sz="2400" baseline="30000" dirty="0" smtClean="0">
                <a:latin typeface="Times New Roman" panose="02020603050405020304" pitchFamily="18" charset="0"/>
                <a:cs typeface="Times New Roman" panose="02020603050405020304" pitchFamily="18" charset="0"/>
              </a:rPr>
              <a:t>2</a:t>
            </a:r>
            <a:r>
              <a:rPr lang="en-GB" sz="2400" dirty="0">
                <a:latin typeface="Times New Roman" panose="02020603050405020304" pitchFamily="18" charset="0"/>
                <a:cs typeface="Times New Roman" panose="02020603050405020304" pitchFamily="18" charset="0"/>
              </a:rPr>
              <a:t> = </a:t>
            </a:r>
            <a:r>
              <a:rPr lang="en-GB" sz="2400" dirty="0" smtClean="0">
                <a:latin typeface="Times New Roman" panose="02020603050405020304" pitchFamily="18" charset="0"/>
                <a:cs typeface="Times New Roman" panose="02020603050405020304" pitchFamily="18" charset="0"/>
              </a:rPr>
              <a:t>n</a:t>
            </a:r>
            <a:r>
              <a:rPr lang="en-GB" sz="2400" baseline="30000" dirty="0" smtClean="0">
                <a:latin typeface="Times New Roman" panose="02020603050405020304" pitchFamily="18" charset="0"/>
                <a:cs typeface="Times New Roman" panose="02020603050405020304" pitchFamily="18" charset="0"/>
              </a:rPr>
              <a:t>2</a:t>
            </a:r>
            <a:r>
              <a:rPr lang="en-GB" sz="2400" dirty="0" smtClean="0">
                <a:latin typeface="Times New Roman" panose="02020603050405020304" pitchFamily="18" charset="0"/>
                <a:cs typeface="Times New Roman" panose="02020603050405020304" pitchFamily="18" charset="0"/>
              </a:rPr>
              <a:t>h</a:t>
            </a:r>
            <a:r>
              <a:rPr lang="en-GB" sz="2400" baseline="30000" dirty="0" smtClean="0">
                <a:latin typeface="Times New Roman" panose="02020603050405020304" pitchFamily="18" charset="0"/>
                <a:cs typeface="Times New Roman" panose="02020603050405020304" pitchFamily="18" charset="0"/>
              </a:rPr>
              <a:t>2 </a:t>
            </a: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4π</a:t>
            </a:r>
            <a:r>
              <a:rPr lang="en-GB" sz="2400" baseline="30000" dirty="0" smtClean="0">
                <a:latin typeface="Times New Roman" panose="02020603050405020304" pitchFamily="18" charset="0"/>
                <a:cs typeface="Times New Roman" panose="02020603050405020304" pitchFamily="18" charset="0"/>
              </a:rPr>
              <a:t>2</a:t>
            </a:r>
            <a:r>
              <a:rPr lang="en-GB" sz="2400" dirty="0" smtClean="0">
                <a:latin typeface="Times New Roman" panose="02020603050405020304" pitchFamily="18" charset="0"/>
                <a:cs typeface="Times New Roman" panose="02020603050405020304" pitchFamily="18" charset="0"/>
              </a:rPr>
              <a:t>m</a:t>
            </a:r>
            <a:r>
              <a:rPr lang="en-GB" sz="2400" baseline="30000" dirty="0" smtClean="0">
                <a:latin typeface="Times New Roman" panose="02020603050405020304" pitchFamily="18" charset="0"/>
                <a:cs typeface="Times New Roman" panose="02020603050405020304" pitchFamily="18" charset="0"/>
              </a:rPr>
              <a:t>2</a:t>
            </a:r>
            <a:r>
              <a:rPr lang="en-GB" sz="2400" dirty="0" smtClean="0">
                <a:latin typeface="Times New Roman" panose="02020603050405020304" pitchFamily="18" charset="0"/>
                <a:cs typeface="Times New Roman" panose="02020603050405020304" pitchFamily="18" charset="0"/>
              </a:rPr>
              <a:t>r</a:t>
            </a:r>
            <a:r>
              <a:rPr lang="en-GB" sz="2400" baseline="30000" dirty="0" smtClean="0">
                <a:latin typeface="Times New Roman" panose="02020603050405020304" pitchFamily="18" charset="0"/>
                <a:cs typeface="Times New Roman" panose="02020603050405020304" pitchFamily="18" charset="0"/>
              </a:rPr>
              <a:t>2</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5) </a:t>
            </a:r>
            <a:endParaRPr lang="en-US"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7630392" y="3330533"/>
            <a:ext cx="3400290" cy="646331"/>
          </a:xfrm>
          <a:prstGeom prst="rect">
            <a:avLst/>
          </a:prstGeom>
        </p:spPr>
        <p:txBody>
          <a:bodyPr wrap="non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المعادلتين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نجد أن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Rectangle 7"/>
          <p:cNvSpPr/>
          <p:nvPr/>
        </p:nvSpPr>
        <p:spPr>
          <a:xfrm>
            <a:off x="2958170" y="3982997"/>
            <a:ext cx="4036990" cy="461665"/>
          </a:xfrm>
          <a:prstGeom prst="rect">
            <a:avLst/>
          </a:prstGeom>
        </p:spPr>
        <p:txBody>
          <a:bodyPr wrap="square">
            <a:spAutoFit/>
          </a:bodyPr>
          <a:lstStyle/>
          <a:p>
            <a:r>
              <a:rPr lang="en-US" sz="2400" dirty="0">
                <a:solidFill>
                  <a:srgbClr val="000000"/>
                </a:solidFill>
                <a:latin typeface="Times New Roman" panose="02020603050405020304" pitchFamily="18" charset="0"/>
                <a:ea typeface="Calibri" panose="020F0502020204030204" pitchFamily="34" charset="0"/>
              </a:rPr>
              <a:t>Ze</a:t>
            </a:r>
            <a:r>
              <a:rPr lang="en-US" sz="2400" baseline="30000" dirty="0">
                <a:solidFill>
                  <a:srgbClr val="000000"/>
                </a:solidFill>
                <a:latin typeface="Times New Roman" panose="02020603050405020304" pitchFamily="18" charset="0"/>
                <a:ea typeface="Calibri" panose="020F0502020204030204" pitchFamily="34" charset="0"/>
              </a:rPr>
              <a:t>2 </a:t>
            </a:r>
            <a:r>
              <a:rPr lang="en-US" sz="2400" dirty="0" smtClean="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mr</a:t>
            </a:r>
            <a:r>
              <a:rPr lang="en-US" sz="2400" dirty="0">
                <a:solidFill>
                  <a:srgbClr val="000000"/>
                </a:solidFill>
                <a:latin typeface="Times New Roman" panose="02020603050405020304" pitchFamily="18" charset="0"/>
                <a:ea typeface="Calibri" panose="020F0502020204030204" pitchFamily="34" charset="0"/>
              </a:rPr>
              <a:t> = n</a:t>
            </a:r>
            <a:r>
              <a:rPr lang="en-US" sz="2400" baseline="30000" dirty="0">
                <a:solidFill>
                  <a:srgbClr val="000000"/>
                </a:solidFill>
                <a:latin typeface="Times New Roman" panose="02020603050405020304" pitchFamily="18" charset="0"/>
                <a:ea typeface="Calibri" panose="020F0502020204030204" pitchFamily="34" charset="0"/>
              </a:rPr>
              <a:t>2</a:t>
            </a:r>
            <a:r>
              <a:rPr lang="en-US" sz="2400" dirty="0">
                <a:solidFill>
                  <a:srgbClr val="000000"/>
                </a:solidFill>
                <a:latin typeface="Times New Roman" panose="02020603050405020304" pitchFamily="18" charset="0"/>
                <a:ea typeface="Calibri" panose="020F0502020204030204" pitchFamily="34" charset="0"/>
              </a:rPr>
              <a:t>h</a:t>
            </a:r>
            <a:r>
              <a:rPr lang="en-US" sz="2400" baseline="30000" dirty="0">
                <a:solidFill>
                  <a:srgbClr val="000000"/>
                </a:solidFill>
                <a:latin typeface="Times New Roman" panose="02020603050405020304" pitchFamily="18" charset="0"/>
                <a:ea typeface="Calibri" panose="020F0502020204030204" pitchFamily="34" charset="0"/>
              </a:rPr>
              <a:t>2</a:t>
            </a:r>
            <a:r>
              <a:rPr lang="en-US" sz="2400" dirty="0">
                <a:solidFill>
                  <a:srgbClr val="000000"/>
                </a:solidFill>
                <a:latin typeface="Times New Roman" panose="02020603050405020304" pitchFamily="18" charset="0"/>
                <a:ea typeface="Calibri" panose="020F0502020204030204" pitchFamily="34" charset="0"/>
              </a:rPr>
              <a:t> / </a:t>
            </a:r>
            <a:r>
              <a:rPr lang="en-US" sz="2400" dirty="0" smtClean="0">
                <a:solidFill>
                  <a:srgbClr val="000000"/>
                </a:solidFill>
                <a:latin typeface="Times New Roman" panose="02020603050405020304" pitchFamily="18" charset="0"/>
                <a:ea typeface="Calibri" panose="020F0502020204030204" pitchFamily="34" charset="0"/>
              </a:rPr>
              <a:t>4π</a:t>
            </a:r>
            <a:r>
              <a:rPr lang="en-US" sz="2400" baseline="30000" dirty="0" smtClean="0">
                <a:solidFill>
                  <a:srgbClr val="000000"/>
                </a:solidFill>
                <a:latin typeface="Times New Roman" panose="02020603050405020304" pitchFamily="18" charset="0"/>
                <a:ea typeface="Calibri" panose="020F0502020204030204" pitchFamily="34" charset="0"/>
              </a:rPr>
              <a:t>2</a:t>
            </a:r>
            <a:r>
              <a:rPr lang="en-US" sz="2400" dirty="0" smtClean="0">
                <a:solidFill>
                  <a:srgbClr val="000000"/>
                </a:solidFill>
                <a:latin typeface="Times New Roman" panose="02020603050405020304" pitchFamily="18" charset="0"/>
                <a:ea typeface="Calibri" panose="020F0502020204030204" pitchFamily="34" charset="0"/>
              </a:rPr>
              <a:t>m</a:t>
            </a:r>
            <a:r>
              <a:rPr lang="en-US" sz="2400" baseline="30000" dirty="0" smtClean="0">
                <a:solidFill>
                  <a:srgbClr val="000000"/>
                </a:solidFill>
                <a:latin typeface="Times New Roman" panose="02020603050405020304" pitchFamily="18" charset="0"/>
                <a:ea typeface="Calibri" panose="020F0502020204030204" pitchFamily="34" charset="0"/>
              </a:rPr>
              <a:t>2</a:t>
            </a:r>
            <a:r>
              <a:rPr lang="en-US" sz="2400" dirty="0" smtClean="0">
                <a:solidFill>
                  <a:srgbClr val="000000"/>
                </a:solidFill>
                <a:latin typeface="Times New Roman" panose="02020603050405020304" pitchFamily="18" charset="0"/>
                <a:ea typeface="Calibri" panose="020F0502020204030204" pitchFamily="34" charset="0"/>
              </a:rPr>
              <a:t>r</a:t>
            </a:r>
            <a:r>
              <a:rPr lang="en-US" sz="2400" baseline="30000" dirty="0" smtClean="0">
                <a:solidFill>
                  <a:srgbClr val="000000"/>
                </a:solidFill>
                <a:latin typeface="Times New Roman" panose="02020603050405020304" pitchFamily="18" charset="0"/>
                <a:ea typeface="Calibri" panose="020F0502020204030204" pitchFamily="34" charset="0"/>
              </a:rPr>
              <a:t>2</a:t>
            </a:r>
            <a:endParaRPr lang="en-US" sz="2400" dirty="0"/>
          </a:p>
        </p:txBody>
      </p:sp>
      <p:sp>
        <p:nvSpPr>
          <p:cNvPr id="9" name="Rectangle 8"/>
          <p:cNvSpPr/>
          <p:nvPr/>
        </p:nvSpPr>
        <p:spPr>
          <a:xfrm>
            <a:off x="5713201" y="4721660"/>
            <a:ext cx="5317481" cy="461665"/>
          </a:xfrm>
          <a:prstGeom prst="rect">
            <a:avLst/>
          </a:prstGeom>
        </p:spPr>
        <p:txBody>
          <a:bodyPr wrap="none">
            <a:spAutoFit/>
          </a:bodyPr>
          <a:lstStyle/>
          <a:p>
            <a:pPr algn="r" rtl="1"/>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منها يمكن حساب نصف القطر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من العلاقة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التالية:</a:t>
            </a:r>
            <a:endParaRPr lang="en-US" sz="2400" dirty="0">
              <a:latin typeface="Times New Roman" panose="02020603050405020304" pitchFamily="18" charset="0"/>
              <a:cs typeface="Times New Roman" panose="02020603050405020304" pitchFamily="18" charset="0"/>
            </a:endParaRPr>
          </a:p>
        </p:txBody>
      </p:sp>
      <p:sp>
        <p:nvSpPr>
          <p:cNvPr id="10" name="Rectangle 9"/>
          <p:cNvSpPr/>
          <p:nvPr/>
        </p:nvSpPr>
        <p:spPr>
          <a:xfrm>
            <a:off x="2963361" y="5585198"/>
            <a:ext cx="2556341" cy="461665"/>
          </a:xfrm>
          <a:prstGeom prst="rect">
            <a:avLst/>
          </a:prstGeom>
        </p:spPr>
        <p:txBody>
          <a:bodyPr wrap="none">
            <a:spAutoFit/>
          </a:bodyPr>
          <a:lstStyle/>
          <a:p>
            <a:r>
              <a:rPr lang="en-GB" sz="2400" b="1" dirty="0">
                <a:solidFill>
                  <a:srgbClr val="000000"/>
                </a:solidFill>
                <a:latin typeface="Times New Roman" panose="02020603050405020304" pitchFamily="18" charset="0"/>
                <a:ea typeface="Calibri" panose="020F0502020204030204" pitchFamily="34" charset="0"/>
              </a:rPr>
              <a:t>r = n</a:t>
            </a:r>
            <a:r>
              <a:rPr lang="en-GB" sz="2400" b="1" baseline="30000" dirty="0">
                <a:solidFill>
                  <a:srgbClr val="000000"/>
                </a:solidFill>
                <a:latin typeface="Times New Roman" panose="02020603050405020304" pitchFamily="18" charset="0"/>
                <a:ea typeface="Calibri" panose="020F0502020204030204" pitchFamily="34" charset="0"/>
              </a:rPr>
              <a:t>2</a:t>
            </a:r>
            <a:r>
              <a:rPr lang="en-GB" sz="2400" b="1" dirty="0">
                <a:solidFill>
                  <a:srgbClr val="000000"/>
                </a:solidFill>
                <a:latin typeface="Times New Roman" panose="02020603050405020304" pitchFamily="18" charset="0"/>
                <a:ea typeface="Calibri" panose="020F0502020204030204" pitchFamily="34" charset="0"/>
              </a:rPr>
              <a:t>h</a:t>
            </a:r>
            <a:r>
              <a:rPr lang="en-GB" sz="2400" b="1" baseline="30000" dirty="0">
                <a:solidFill>
                  <a:srgbClr val="000000"/>
                </a:solidFill>
                <a:latin typeface="Times New Roman" panose="02020603050405020304" pitchFamily="18" charset="0"/>
                <a:ea typeface="Calibri" panose="020F0502020204030204" pitchFamily="34" charset="0"/>
              </a:rPr>
              <a:t>2</a:t>
            </a:r>
            <a:r>
              <a:rPr lang="en-GB" sz="2400" b="1" dirty="0">
                <a:solidFill>
                  <a:srgbClr val="000000"/>
                </a:solidFill>
                <a:latin typeface="Times New Roman" panose="02020603050405020304" pitchFamily="18" charset="0"/>
                <a:ea typeface="Calibri" panose="020F0502020204030204" pitchFamily="34" charset="0"/>
              </a:rPr>
              <a:t> / 4π</a:t>
            </a:r>
            <a:r>
              <a:rPr lang="en-GB" sz="2400" b="1" baseline="30000" dirty="0">
                <a:solidFill>
                  <a:srgbClr val="000000"/>
                </a:solidFill>
                <a:latin typeface="Times New Roman" panose="02020603050405020304" pitchFamily="18" charset="0"/>
                <a:ea typeface="Calibri" panose="020F0502020204030204" pitchFamily="34" charset="0"/>
              </a:rPr>
              <a:t>2</a:t>
            </a:r>
            <a:r>
              <a:rPr lang="en-GB" sz="2400" b="1" dirty="0">
                <a:solidFill>
                  <a:srgbClr val="000000"/>
                </a:solidFill>
                <a:latin typeface="Times New Roman" panose="02020603050405020304" pitchFamily="18" charset="0"/>
                <a:ea typeface="Calibri" panose="020F0502020204030204" pitchFamily="34" charset="0"/>
              </a:rPr>
              <a:t>mZe</a:t>
            </a:r>
            <a:r>
              <a:rPr lang="en-GB" sz="2400" b="1" baseline="30000" dirty="0">
                <a:solidFill>
                  <a:srgbClr val="000000"/>
                </a:solidFill>
                <a:latin typeface="Times New Roman" panose="02020603050405020304" pitchFamily="18" charset="0"/>
                <a:ea typeface="Calibri" panose="020F0502020204030204" pitchFamily="34" charset="0"/>
              </a:rPr>
              <a:t>2</a:t>
            </a:r>
            <a:endParaRPr lang="en-US" sz="2400" b="1" dirty="0"/>
          </a:p>
        </p:txBody>
      </p:sp>
    </p:spTree>
    <p:extLst>
      <p:ext uri="{BB962C8B-B14F-4D97-AF65-F5344CB8AC3E}">
        <p14:creationId xmlns:p14="http://schemas.microsoft.com/office/powerpoint/2010/main" val="874679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86687" y="724493"/>
            <a:ext cx="5123517" cy="646331"/>
          </a:xfrm>
          <a:prstGeom prst="rect">
            <a:avLst/>
          </a:prstGeom>
        </p:spPr>
        <p:txBody>
          <a:bodyPr wrap="non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وبالتعويض عن قيمة كل من </a:t>
            </a:r>
            <a:r>
              <a:rPr lang="ar-IQ"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(لذرة الهايدروجين</a:t>
            </a:r>
            <a:r>
              <a:rPr lang="ar-IQ"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1878427" y="1442966"/>
            <a:ext cx="7931980" cy="461665"/>
          </a:xfrm>
          <a:prstGeom prst="rect">
            <a:avLst/>
          </a:prstGeom>
        </p:spPr>
        <p:txBody>
          <a:bodyPr wrap="none">
            <a:spAutoFit/>
          </a:bodyPr>
          <a:lstStyle/>
          <a:p>
            <a:r>
              <a:rPr lang="en-GB" sz="2400" dirty="0">
                <a:solidFill>
                  <a:srgbClr val="000000"/>
                </a:solidFill>
                <a:latin typeface="Times New Roman" panose="02020603050405020304" pitchFamily="18" charset="0"/>
                <a:ea typeface="Calibri" panose="020F0502020204030204" pitchFamily="34" charset="0"/>
              </a:rPr>
              <a:t>Z</a:t>
            </a:r>
            <a:r>
              <a:rPr lang="ar-SA" sz="2400" dirty="0" smtClean="0">
                <a:solidFill>
                  <a:srgbClr val="000000"/>
                </a:solidFill>
                <a:ea typeface="Calibri" panose="020F0502020204030204" pitchFamily="34" charset="0"/>
                <a:cs typeface="Times New Roman" panose="02020603050405020304" pitchFamily="18" charset="0"/>
              </a:rPr>
              <a:t> </a:t>
            </a:r>
            <a:r>
              <a:rPr lang="en-GB" sz="2400" dirty="0">
                <a:solidFill>
                  <a:srgbClr val="000000"/>
                </a:solidFill>
                <a:latin typeface="Times New Roman" panose="02020603050405020304" pitchFamily="18" charset="0"/>
                <a:ea typeface="Calibri" panose="020F0502020204030204" pitchFamily="34" charset="0"/>
              </a:rPr>
              <a:t>= 1 , n =1, π = 3.14 , e = 1.6 × 10</a:t>
            </a:r>
            <a:r>
              <a:rPr lang="en-GB" sz="2400" baseline="30000" dirty="0">
                <a:solidFill>
                  <a:srgbClr val="000000"/>
                </a:solidFill>
                <a:latin typeface="Times New Roman" panose="02020603050405020304" pitchFamily="18" charset="0"/>
                <a:ea typeface="Calibri" panose="020F0502020204030204" pitchFamily="34" charset="0"/>
              </a:rPr>
              <a:t>-19</a:t>
            </a:r>
            <a:r>
              <a:rPr lang="en-GB" sz="2400" dirty="0">
                <a:solidFill>
                  <a:srgbClr val="000000"/>
                </a:solidFill>
                <a:latin typeface="Times New Roman" panose="02020603050405020304" pitchFamily="18" charset="0"/>
                <a:ea typeface="Calibri" panose="020F0502020204030204" pitchFamily="34" charset="0"/>
              </a:rPr>
              <a:t> coulomb , m = 9.1 ×</a:t>
            </a:r>
            <a:r>
              <a:rPr lang="en-GB" sz="2400" dirty="0" smtClean="0">
                <a:solidFill>
                  <a:srgbClr val="000000"/>
                </a:solidFill>
                <a:latin typeface="Times New Roman" panose="02020603050405020304" pitchFamily="18" charset="0"/>
                <a:ea typeface="Calibri" panose="020F0502020204030204" pitchFamily="34" charset="0"/>
              </a:rPr>
              <a:t>10</a:t>
            </a:r>
            <a:r>
              <a:rPr lang="en-GB" sz="2400" baseline="30000" dirty="0" smtClean="0">
                <a:solidFill>
                  <a:srgbClr val="000000"/>
                </a:solidFill>
                <a:latin typeface="Times New Roman" panose="02020603050405020304" pitchFamily="18" charset="0"/>
                <a:ea typeface="Calibri" panose="020F0502020204030204" pitchFamily="34" charset="0"/>
              </a:rPr>
              <a:t>-28</a:t>
            </a:r>
            <a:endParaRPr lang="en-US" sz="2400" dirty="0"/>
          </a:p>
        </p:txBody>
      </p:sp>
      <p:sp>
        <p:nvSpPr>
          <p:cNvPr id="6" name="Rectangle 5"/>
          <p:cNvSpPr/>
          <p:nvPr/>
        </p:nvSpPr>
        <p:spPr>
          <a:xfrm>
            <a:off x="10194569" y="2229350"/>
            <a:ext cx="915635" cy="461665"/>
          </a:xfrm>
          <a:prstGeom prst="rect">
            <a:avLst/>
          </a:prstGeom>
        </p:spPr>
        <p:txBody>
          <a:bodyPr wrap="none">
            <a:spAutoFit/>
          </a:bodyPr>
          <a:lstStyle/>
          <a:p>
            <a:r>
              <a:rPr lang="ar-SA" sz="2400" dirty="0">
                <a:solidFill>
                  <a:srgbClr val="000000"/>
                </a:solidFill>
                <a:ea typeface="Calibri" panose="020F0502020204030204" pitchFamily="34" charset="0"/>
                <a:cs typeface="Times New Roman" panose="02020603050405020304" pitchFamily="18" charset="0"/>
              </a:rPr>
              <a:t>نجد أن:</a:t>
            </a:r>
            <a:endParaRPr lang="en-US" sz="2400" dirty="0"/>
          </a:p>
        </p:txBody>
      </p:sp>
      <p:sp>
        <p:nvSpPr>
          <p:cNvPr id="7" name="Rectangle 6"/>
          <p:cNvSpPr/>
          <p:nvPr/>
        </p:nvSpPr>
        <p:spPr>
          <a:xfrm>
            <a:off x="3169442" y="2805422"/>
            <a:ext cx="1769074" cy="461665"/>
          </a:xfrm>
          <a:prstGeom prst="rect">
            <a:avLst/>
          </a:prstGeom>
        </p:spPr>
        <p:txBody>
          <a:bodyPr wrap="none">
            <a:spAutoFit/>
          </a:bodyPr>
          <a:lstStyle/>
          <a:p>
            <a:r>
              <a:rPr lang="en-GB" sz="2400" dirty="0">
                <a:solidFill>
                  <a:srgbClr val="000000"/>
                </a:solidFill>
                <a:latin typeface="Times New Roman" panose="02020603050405020304" pitchFamily="18" charset="0"/>
                <a:ea typeface="Calibri" panose="020F0502020204030204" pitchFamily="34" charset="0"/>
              </a:rPr>
              <a:t>r = 0.529  </a:t>
            </a:r>
            <a:r>
              <a:rPr lang="en-GB" sz="2400" dirty="0" err="1">
                <a:solidFill>
                  <a:srgbClr val="000000"/>
                </a:solidFill>
                <a:latin typeface="Times New Roman" panose="02020603050405020304" pitchFamily="18" charset="0"/>
                <a:ea typeface="Calibri" panose="020F0502020204030204" pitchFamily="34" charset="0"/>
              </a:rPr>
              <a:t>A</a:t>
            </a:r>
            <a:r>
              <a:rPr lang="en-GB" sz="2400" baseline="30000" dirty="0" err="1">
                <a:solidFill>
                  <a:srgbClr val="000000"/>
                </a:solidFill>
                <a:latin typeface="Times New Roman" panose="02020603050405020304" pitchFamily="18" charset="0"/>
                <a:ea typeface="Calibri" panose="020F0502020204030204" pitchFamily="34" charset="0"/>
              </a:rPr>
              <a:t>o</a:t>
            </a:r>
            <a:endParaRPr lang="en-US" sz="2400" dirty="0"/>
          </a:p>
        </p:txBody>
      </p:sp>
      <p:sp>
        <p:nvSpPr>
          <p:cNvPr id="8" name="Rectangle 7"/>
          <p:cNvSpPr/>
          <p:nvPr/>
        </p:nvSpPr>
        <p:spPr>
          <a:xfrm>
            <a:off x="2057400" y="3345357"/>
            <a:ext cx="9253728" cy="2513509"/>
          </a:xfrm>
          <a:prstGeom prst="rect">
            <a:avLst/>
          </a:prstGeom>
        </p:spPr>
        <p:txBody>
          <a:bodyPr wrap="squar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 يسمى نصف قطر بور</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ar-SA" sz="2400"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ملحوظة هامة:</a:t>
            </a:r>
            <a:endParaRPr lang="en-US" sz="2400"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معادلة حساب نصف القطر نجد أن أنصاف أقطار الأغلفة المتتابعة تساوى النسبة بين مربعات أرقامها</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ectangle 8"/>
          <p:cNvSpPr/>
          <p:nvPr/>
        </p:nvSpPr>
        <p:spPr>
          <a:xfrm>
            <a:off x="3169442" y="5752470"/>
            <a:ext cx="4740118" cy="461665"/>
          </a:xfrm>
          <a:prstGeom prst="rect">
            <a:avLst/>
          </a:prstGeom>
        </p:spPr>
        <p:txBody>
          <a:bodyPr wrap="square">
            <a:spAutoFit/>
          </a:bodyPr>
          <a:lstStyle/>
          <a:p>
            <a:r>
              <a:rPr lang="en-GB" sz="2400" dirty="0">
                <a:solidFill>
                  <a:srgbClr val="000000"/>
                </a:solidFill>
                <a:latin typeface="Times New Roman" panose="02020603050405020304" pitchFamily="18" charset="0"/>
                <a:ea typeface="Calibri" panose="020F0502020204030204" pitchFamily="34" charset="0"/>
              </a:rPr>
              <a:t>r</a:t>
            </a:r>
            <a:r>
              <a:rPr lang="en-GB" sz="2400" baseline="30000" dirty="0">
                <a:solidFill>
                  <a:srgbClr val="000000"/>
                </a:solidFill>
                <a:latin typeface="Times New Roman" panose="02020603050405020304" pitchFamily="18" charset="0"/>
                <a:ea typeface="Calibri" panose="020F0502020204030204" pitchFamily="34" charset="0"/>
              </a:rPr>
              <a:t>1</a:t>
            </a:r>
            <a:r>
              <a:rPr lang="en-GB" sz="2400" dirty="0">
                <a:solidFill>
                  <a:srgbClr val="000000"/>
                </a:solidFill>
                <a:latin typeface="Times New Roman" panose="02020603050405020304" pitchFamily="18" charset="0"/>
                <a:ea typeface="Calibri" panose="020F0502020204030204" pitchFamily="34" charset="0"/>
              </a:rPr>
              <a:t> : r</a:t>
            </a:r>
            <a:r>
              <a:rPr lang="en-GB" sz="2400" baseline="30000" dirty="0">
                <a:solidFill>
                  <a:srgbClr val="000000"/>
                </a:solidFill>
                <a:latin typeface="Times New Roman" panose="02020603050405020304" pitchFamily="18" charset="0"/>
                <a:ea typeface="Calibri" panose="020F0502020204030204" pitchFamily="34" charset="0"/>
              </a:rPr>
              <a:t>2</a:t>
            </a:r>
            <a:r>
              <a:rPr lang="en-GB" sz="2400" dirty="0">
                <a:solidFill>
                  <a:srgbClr val="000000"/>
                </a:solidFill>
                <a:latin typeface="Times New Roman" panose="02020603050405020304" pitchFamily="18" charset="0"/>
                <a:ea typeface="Calibri" panose="020F0502020204030204" pitchFamily="34" charset="0"/>
              </a:rPr>
              <a:t> : </a:t>
            </a:r>
            <a:r>
              <a:rPr lang="en-GB" sz="2400" dirty="0" smtClean="0">
                <a:solidFill>
                  <a:srgbClr val="000000"/>
                </a:solidFill>
                <a:latin typeface="Times New Roman" panose="02020603050405020304" pitchFamily="18" charset="0"/>
                <a:ea typeface="Calibri" panose="020F0502020204030204" pitchFamily="34" charset="0"/>
              </a:rPr>
              <a:t>r</a:t>
            </a:r>
            <a:r>
              <a:rPr lang="en-GB" sz="2400" baseline="30000" dirty="0" smtClean="0">
                <a:solidFill>
                  <a:srgbClr val="000000"/>
                </a:solidFill>
                <a:latin typeface="Times New Roman" panose="02020603050405020304" pitchFamily="18" charset="0"/>
                <a:ea typeface="Calibri" panose="020F0502020204030204" pitchFamily="34" charset="0"/>
              </a:rPr>
              <a:t>3</a:t>
            </a:r>
            <a:r>
              <a:rPr lang="ar-SA" sz="2400" dirty="0" smtClean="0">
                <a:solidFill>
                  <a:srgbClr val="000000"/>
                </a:solidFill>
                <a:ea typeface="Calibri" panose="020F0502020204030204" pitchFamily="34" charset="0"/>
                <a:cs typeface="Times New Roman" panose="02020603050405020304" pitchFamily="18" charset="0"/>
              </a:rPr>
              <a:t> </a:t>
            </a:r>
            <a:r>
              <a:rPr lang="en-GB" sz="2400" dirty="0">
                <a:solidFill>
                  <a:srgbClr val="000000"/>
                </a:solidFill>
                <a:latin typeface="Times New Roman" panose="02020603050405020304" pitchFamily="18" charset="0"/>
                <a:ea typeface="Calibri" panose="020F0502020204030204" pitchFamily="34" charset="0"/>
              </a:rPr>
              <a:t>= (1)</a:t>
            </a:r>
            <a:r>
              <a:rPr lang="en-GB" sz="2400" baseline="30000" dirty="0">
                <a:solidFill>
                  <a:srgbClr val="000000"/>
                </a:solidFill>
                <a:latin typeface="Times New Roman" panose="02020603050405020304" pitchFamily="18" charset="0"/>
                <a:ea typeface="Calibri" panose="020F0502020204030204" pitchFamily="34" charset="0"/>
              </a:rPr>
              <a:t>2</a:t>
            </a:r>
            <a:r>
              <a:rPr lang="en-GB" sz="2400" dirty="0">
                <a:solidFill>
                  <a:srgbClr val="000000"/>
                </a:solidFill>
                <a:latin typeface="Times New Roman" panose="02020603050405020304" pitchFamily="18" charset="0"/>
                <a:ea typeface="Calibri" panose="020F0502020204030204" pitchFamily="34" charset="0"/>
              </a:rPr>
              <a:t> : (2)</a:t>
            </a:r>
            <a:r>
              <a:rPr lang="en-GB" sz="2400" baseline="30000" dirty="0">
                <a:solidFill>
                  <a:srgbClr val="000000"/>
                </a:solidFill>
                <a:latin typeface="Times New Roman" panose="02020603050405020304" pitchFamily="18" charset="0"/>
                <a:ea typeface="Calibri" panose="020F0502020204030204" pitchFamily="34" charset="0"/>
              </a:rPr>
              <a:t>2</a:t>
            </a:r>
            <a:r>
              <a:rPr lang="en-GB" sz="2400" dirty="0">
                <a:solidFill>
                  <a:srgbClr val="000000"/>
                </a:solidFill>
                <a:latin typeface="Times New Roman" panose="02020603050405020304" pitchFamily="18" charset="0"/>
                <a:ea typeface="Calibri" panose="020F0502020204030204" pitchFamily="34" charset="0"/>
              </a:rPr>
              <a:t> : (</a:t>
            </a:r>
            <a:r>
              <a:rPr lang="en-GB" sz="2400" dirty="0" smtClean="0">
                <a:solidFill>
                  <a:srgbClr val="000000"/>
                </a:solidFill>
                <a:latin typeface="Times New Roman" panose="02020603050405020304" pitchFamily="18" charset="0"/>
                <a:ea typeface="Calibri" panose="020F0502020204030204" pitchFamily="34" charset="0"/>
              </a:rPr>
              <a:t>3)</a:t>
            </a:r>
            <a:r>
              <a:rPr lang="en-GB" sz="2400" baseline="30000" dirty="0" smtClean="0">
                <a:solidFill>
                  <a:srgbClr val="000000"/>
                </a:solidFill>
                <a:latin typeface="Times New Roman" panose="02020603050405020304" pitchFamily="18" charset="0"/>
                <a:ea typeface="Calibri" panose="020F0502020204030204" pitchFamily="34" charset="0"/>
              </a:rPr>
              <a:t>3</a:t>
            </a:r>
            <a:endParaRPr lang="en-US" sz="2400" dirty="0"/>
          </a:p>
        </p:txBody>
      </p:sp>
    </p:spTree>
    <p:extLst>
      <p:ext uri="{BB962C8B-B14F-4D97-AF65-F5344CB8AC3E}">
        <p14:creationId xmlns:p14="http://schemas.microsoft.com/office/powerpoint/2010/main" val="1652123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99067" y="761069"/>
            <a:ext cx="3233578" cy="507831"/>
          </a:xfrm>
          <a:prstGeom prst="rect">
            <a:avLst/>
          </a:prstGeom>
        </p:spPr>
        <p:txBody>
          <a:bodyPr wrap="none">
            <a:spAutoFit/>
          </a:bodyPr>
          <a:lstStyle/>
          <a:p>
            <a:pPr algn="r" rtl="1">
              <a:lnSpc>
                <a:spcPct val="150000"/>
              </a:lnSpc>
              <a:spcAft>
                <a:spcPts val="800"/>
              </a:spcAft>
            </a:pPr>
            <a:r>
              <a:rPr lang="ar-SA" b="1" dirty="0">
                <a:solidFill>
                  <a:srgbClr val="000000"/>
                </a:solidFill>
                <a:latin typeface="Times New Roman" panose="02020603050405020304" pitchFamily="18" charset="0"/>
                <a:ea typeface="Calibri" panose="020F0502020204030204" pitchFamily="34" charset="0"/>
              </a:rPr>
              <a:t>حساب طاقة الإلكترون الكلية</a:t>
            </a:r>
            <a:endParaRPr lang="en-US" dirty="0">
              <a:solidFill>
                <a:srgbClr val="000000"/>
              </a:solidFill>
              <a:effectLst/>
              <a:latin typeface="Times New Roman" panose="02020603050405020304" pitchFamily="18" charset="0"/>
              <a:ea typeface="Calibri" panose="020F0502020204030204" pitchFamily="34" charset="0"/>
            </a:endParaRPr>
          </a:p>
        </p:txBody>
      </p:sp>
      <p:sp>
        <p:nvSpPr>
          <p:cNvPr id="5" name="Rectangle 4"/>
          <p:cNvSpPr/>
          <p:nvPr/>
        </p:nvSpPr>
        <p:spPr>
          <a:xfrm>
            <a:off x="1554480" y="1492472"/>
            <a:ext cx="9578165" cy="2308324"/>
          </a:xfrm>
          <a:prstGeom prst="rect">
            <a:avLst/>
          </a:prstGeom>
        </p:spPr>
        <p:txBody>
          <a:bodyPr wrap="square">
            <a:spAutoFit/>
          </a:bodyPr>
          <a:lstStyle/>
          <a:p>
            <a:pPr algn="r" rtl="1">
              <a:lnSpc>
                <a:spcPct val="150000"/>
              </a:lnSpc>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الطاقة الكلية عبارة عن مجموعة كلا من الطاقة الحركية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1/2 mν</a:t>
            </a:r>
            <a:r>
              <a:rPr lang="en-GB"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والطاقة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a:t>
            </a:r>
            <a:r>
              <a:rPr lang="ar-IQ"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كامنة</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ar-IQ"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pP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r</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-Z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الناتجة عن قوي الجذب بين الإلكترون والبروتون وذلك بالنسبة لطاقة افتراضية تساوي الصفر عندما يكون الالكترون عديم الحركة وعلى مسافة لا نهائية عن النواة حتى تنعدم قوى التجاذب. وتتحدد الطاقة الكلية من العلاقة:</a:t>
            </a:r>
            <a:endParaRPr lang="en-US"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3495605" y="4024368"/>
            <a:ext cx="4689104" cy="461665"/>
          </a:xfrm>
          <a:prstGeom prst="rect">
            <a:avLst/>
          </a:prstGeom>
        </p:spPr>
        <p:txBody>
          <a:bodyPr wrap="none">
            <a:spAutoFit/>
          </a:bodyPr>
          <a:lstStyle/>
          <a:p>
            <a:pPr algn="r" rtl="1"/>
            <a:r>
              <a:rPr lang="ar-SA" sz="2400" dirty="0">
                <a:solidFill>
                  <a:srgbClr val="000000"/>
                </a:solidFill>
                <a:ea typeface="Calibri" panose="020F0502020204030204" pitchFamily="34" charset="0"/>
                <a:cs typeface="Times New Roman" panose="02020603050405020304" pitchFamily="18" charset="0"/>
              </a:rPr>
              <a:t>الطاقة الكلية = </a:t>
            </a:r>
            <a:r>
              <a:rPr lang="ar-IQ" sz="2400" dirty="0" smtClean="0">
                <a:solidFill>
                  <a:srgbClr val="000000"/>
                </a:solidFill>
                <a:ea typeface="Calibri" panose="020F0502020204030204" pitchFamily="34" charset="0"/>
                <a:cs typeface="Times New Roman" panose="02020603050405020304" pitchFamily="18" charset="0"/>
              </a:rPr>
              <a:t>ال</a:t>
            </a:r>
            <a:r>
              <a:rPr lang="ar-SA" sz="2400" dirty="0" smtClean="0">
                <a:solidFill>
                  <a:srgbClr val="000000"/>
                </a:solidFill>
                <a:ea typeface="Calibri" panose="020F0502020204030204" pitchFamily="34" charset="0"/>
                <a:cs typeface="Times New Roman" panose="02020603050405020304" pitchFamily="18" charset="0"/>
              </a:rPr>
              <a:t>طاقة الحرك</a:t>
            </a:r>
            <a:r>
              <a:rPr lang="ar-IQ" sz="2400" dirty="0" smtClean="0">
                <a:solidFill>
                  <a:srgbClr val="000000"/>
                </a:solidFill>
                <a:ea typeface="Calibri" panose="020F0502020204030204" pitchFamily="34" charset="0"/>
                <a:cs typeface="Times New Roman" panose="02020603050405020304" pitchFamily="18" charset="0"/>
              </a:rPr>
              <a:t>ي</a:t>
            </a:r>
            <a:r>
              <a:rPr lang="ar-SA" sz="2400" dirty="0" smtClean="0">
                <a:solidFill>
                  <a:srgbClr val="000000"/>
                </a:solidFill>
                <a:ea typeface="Calibri" panose="020F0502020204030204" pitchFamily="34" charset="0"/>
                <a:cs typeface="Times New Roman" panose="02020603050405020304" pitchFamily="18" charset="0"/>
              </a:rPr>
              <a:t>ة </a:t>
            </a:r>
            <a:r>
              <a:rPr lang="ar-SA" sz="2400" dirty="0">
                <a:solidFill>
                  <a:srgbClr val="000000"/>
                </a:solidFill>
                <a:ea typeface="Calibri" panose="020F0502020204030204" pitchFamily="34" charset="0"/>
                <a:cs typeface="Times New Roman" panose="02020603050405020304" pitchFamily="18" charset="0"/>
              </a:rPr>
              <a:t>+ </a:t>
            </a:r>
            <a:r>
              <a:rPr lang="ar-IQ" sz="2400" dirty="0" smtClean="0">
                <a:solidFill>
                  <a:srgbClr val="000000"/>
                </a:solidFill>
                <a:ea typeface="Calibri" panose="020F0502020204030204" pitchFamily="34" charset="0"/>
                <a:cs typeface="Times New Roman" panose="02020603050405020304" pitchFamily="18" charset="0"/>
              </a:rPr>
              <a:t>ال</a:t>
            </a:r>
            <a:r>
              <a:rPr lang="ar-SA" sz="2400" dirty="0" smtClean="0">
                <a:solidFill>
                  <a:srgbClr val="000000"/>
                </a:solidFill>
                <a:ea typeface="Calibri" panose="020F0502020204030204" pitchFamily="34" charset="0"/>
                <a:cs typeface="Times New Roman" panose="02020603050405020304" pitchFamily="18" charset="0"/>
              </a:rPr>
              <a:t>طاقة </a:t>
            </a:r>
            <a:r>
              <a:rPr lang="ar-IQ" sz="2400" dirty="0" smtClean="0">
                <a:solidFill>
                  <a:srgbClr val="000000"/>
                </a:solidFill>
                <a:ea typeface="Calibri" panose="020F0502020204030204" pitchFamily="34" charset="0"/>
                <a:cs typeface="Times New Roman" panose="02020603050405020304" pitchFamily="18" charset="0"/>
              </a:rPr>
              <a:t>الكامنة</a:t>
            </a:r>
            <a:endParaRPr lang="en-US" sz="2400" dirty="0"/>
          </a:p>
        </p:txBody>
      </p:sp>
      <p:sp>
        <p:nvSpPr>
          <p:cNvPr id="8" name="Rectangle 7"/>
          <p:cNvSpPr/>
          <p:nvPr/>
        </p:nvSpPr>
        <p:spPr>
          <a:xfrm>
            <a:off x="5229252" y="4926830"/>
            <a:ext cx="1973617" cy="461665"/>
          </a:xfrm>
          <a:prstGeom prst="rect">
            <a:avLst/>
          </a:prstGeom>
        </p:spPr>
        <p:txBody>
          <a:bodyPr wrap="none">
            <a:spAutoFit/>
          </a:bodyPr>
          <a:lstStyle/>
          <a:p>
            <a:r>
              <a:rPr lang="en-GB" sz="2400" dirty="0" err="1">
                <a:solidFill>
                  <a:srgbClr val="000000"/>
                </a:solidFill>
                <a:latin typeface="Times New Roman" panose="02020603050405020304" pitchFamily="18" charset="0"/>
                <a:ea typeface="Calibri" panose="020F0502020204030204" pitchFamily="34" charset="0"/>
              </a:rPr>
              <a:t>E</a:t>
            </a:r>
            <a:r>
              <a:rPr lang="en-GB" sz="2400" baseline="-25000" dirty="0" err="1">
                <a:solidFill>
                  <a:srgbClr val="000000"/>
                </a:solidFill>
                <a:latin typeface="Times New Roman" panose="02020603050405020304" pitchFamily="18" charset="0"/>
                <a:ea typeface="Calibri" panose="020F0502020204030204" pitchFamily="34" charset="0"/>
              </a:rPr>
              <a:t>total</a:t>
            </a:r>
            <a:r>
              <a:rPr lang="en-GB" sz="2400" dirty="0">
                <a:solidFill>
                  <a:srgbClr val="000000"/>
                </a:solidFill>
                <a:latin typeface="Times New Roman" panose="02020603050405020304" pitchFamily="18" charset="0"/>
                <a:ea typeface="Calibri" panose="020F0502020204030204" pitchFamily="34" charset="0"/>
              </a:rPr>
              <a:t> = </a:t>
            </a:r>
            <a:r>
              <a:rPr lang="en-GB" sz="2400" dirty="0" err="1">
                <a:solidFill>
                  <a:srgbClr val="000000"/>
                </a:solidFill>
                <a:latin typeface="Times New Roman" panose="02020603050405020304" pitchFamily="18" charset="0"/>
                <a:ea typeface="Calibri" panose="020F0502020204030204" pitchFamily="34" charset="0"/>
              </a:rPr>
              <a:t>E</a:t>
            </a:r>
            <a:r>
              <a:rPr lang="en-GB" sz="2400" baseline="-25000" dirty="0" err="1">
                <a:solidFill>
                  <a:srgbClr val="000000"/>
                </a:solidFill>
                <a:latin typeface="Times New Roman" panose="02020603050405020304" pitchFamily="18" charset="0"/>
                <a:ea typeface="Calibri" panose="020F0502020204030204" pitchFamily="34" charset="0"/>
              </a:rPr>
              <a:t>k</a:t>
            </a:r>
            <a:r>
              <a:rPr lang="en-GB" sz="2400" dirty="0">
                <a:solidFill>
                  <a:srgbClr val="000000"/>
                </a:solidFill>
                <a:latin typeface="Times New Roman" panose="02020603050405020304" pitchFamily="18" charset="0"/>
                <a:ea typeface="Calibri" panose="020F0502020204030204" pitchFamily="34" charset="0"/>
              </a:rPr>
              <a:t> + E</a:t>
            </a:r>
            <a:r>
              <a:rPr lang="en-GB" sz="2400" baseline="-25000" dirty="0">
                <a:solidFill>
                  <a:srgbClr val="000000"/>
                </a:solidFill>
                <a:latin typeface="Times New Roman" panose="02020603050405020304" pitchFamily="18" charset="0"/>
                <a:ea typeface="Calibri" panose="020F0502020204030204" pitchFamily="34" charset="0"/>
              </a:rPr>
              <a:t>p</a:t>
            </a:r>
            <a:endParaRPr lang="en-US" sz="2400" dirty="0"/>
          </a:p>
        </p:txBody>
      </p:sp>
      <p:sp>
        <p:nvSpPr>
          <p:cNvPr id="9" name="Rectangle 8"/>
          <p:cNvSpPr/>
          <p:nvPr/>
        </p:nvSpPr>
        <p:spPr>
          <a:xfrm>
            <a:off x="5006434" y="5749790"/>
            <a:ext cx="3592650" cy="461665"/>
          </a:xfrm>
          <a:prstGeom prst="rect">
            <a:avLst/>
          </a:prstGeom>
        </p:spPr>
        <p:txBody>
          <a:bodyPr wrap="none">
            <a:spAutoFit/>
          </a:bodyPr>
          <a:lstStyle/>
          <a:p>
            <a:r>
              <a:rPr lang="en-GB" sz="2400" b="1" dirty="0" err="1">
                <a:solidFill>
                  <a:srgbClr val="000000"/>
                </a:solidFill>
                <a:latin typeface="Times New Roman" panose="02020603050405020304" pitchFamily="18" charset="0"/>
                <a:ea typeface="Calibri" panose="020F0502020204030204" pitchFamily="34" charset="0"/>
              </a:rPr>
              <a:t>E</a:t>
            </a:r>
            <a:r>
              <a:rPr lang="en-GB" sz="2400" b="1" baseline="-25000" dirty="0" err="1">
                <a:solidFill>
                  <a:srgbClr val="000000"/>
                </a:solidFill>
                <a:latin typeface="Times New Roman" panose="02020603050405020304" pitchFamily="18" charset="0"/>
                <a:ea typeface="Calibri" panose="020F0502020204030204" pitchFamily="34" charset="0"/>
              </a:rPr>
              <a:t>total</a:t>
            </a:r>
            <a:r>
              <a:rPr lang="en-GB" sz="2400" b="1" baseline="-25000" dirty="0">
                <a:solidFill>
                  <a:srgbClr val="000000"/>
                </a:solidFill>
                <a:latin typeface="Times New Roman" panose="02020603050405020304" pitchFamily="18" charset="0"/>
                <a:ea typeface="Calibri" panose="020F0502020204030204" pitchFamily="34" charset="0"/>
              </a:rPr>
              <a:t> </a:t>
            </a:r>
            <a:r>
              <a:rPr lang="en-GB" sz="2400" b="1" dirty="0" smtClean="0">
                <a:solidFill>
                  <a:srgbClr val="000000"/>
                </a:solidFill>
                <a:latin typeface="Times New Roman" panose="02020603050405020304" pitchFamily="18" charset="0"/>
                <a:ea typeface="Calibri" panose="020F0502020204030204" pitchFamily="34" charset="0"/>
              </a:rPr>
              <a:t>= </a:t>
            </a:r>
            <a:r>
              <a:rPr lang="en-GB" sz="2400" b="1" dirty="0">
                <a:solidFill>
                  <a:srgbClr val="000000"/>
                </a:solidFill>
                <a:latin typeface="Times New Roman" panose="02020603050405020304" pitchFamily="18" charset="0"/>
                <a:ea typeface="Calibri" panose="020F0502020204030204" pitchFamily="34" charset="0"/>
              </a:rPr>
              <a:t>1/2 mν</a:t>
            </a:r>
            <a:r>
              <a:rPr lang="en-GB" sz="2400" b="1" baseline="30000" dirty="0">
                <a:solidFill>
                  <a:srgbClr val="000000"/>
                </a:solidFill>
                <a:latin typeface="Times New Roman" panose="02020603050405020304" pitchFamily="18" charset="0"/>
                <a:ea typeface="Calibri" panose="020F0502020204030204" pitchFamily="34" charset="0"/>
              </a:rPr>
              <a:t>2</a:t>
            </a:r>
            <a:r>
              <a:rPr lang="en-GB" sz="2400" b="1" dirty="0">
                <a:solidFill>
                  <a:srgbClr val="000000"/>
                </a:solidFill>
                <a:latin typeface="Times New Roman" panose="02020603050405020304" pitchFamily="18" charset="0"/>
                <a:ea typeface="Calibri" panose="020F0502020204030204" pitchFamily="34" charset="0"/>
              </a:rPr>
              <a:t> + (- Ze</a:t>
            </a:r>
            <a:r>
              <a:rPr lang="en-GB" sz="2400" b="1" baseline="30000" dirty="0">
                <a:solidFill>
                  <a:srgbClr val="000000"/>
                </a:solidFill>
                <a:latin typeface="Times New Roman" panose="02020603050405020304" pitchFamily="18" charset="0"/>
                <a:ea typeface="Calibri" panose="020F0502020204030204" pitchFamily="34" charset="0"/>
              </a:rPr>
              <a:t>2</a:t>
            </a:r>
            <a:r>
              <a:rPr lang="en-GB" sz="2400" b="1" dirty="0">
                <a:solidFill>
                  <a:srgbClr val="000000"/>
                </a:solidFill>
                <a:latin typeface="Times New Roman" panose="02020603050405020304" pitchFamily="18" charset="0"/>
                <a:ea typeface="Calibri" panose="020F0502020204030204" pitchFamily="34" charset="0"/>
              </a:rPr>
              <a:t> / r)</a:t>
            </a:r>
            <a:endParaRPr lang="en-US" sz="2400" b="1" dirty="0"/>
          </a:p>
        </p:txBody>
      </p:sp>
    </p:spTree>
    <p:extLst>
      <p:ext uri="{BB962C8B-B14F-4D97-AF65-F5344CB8AC3E}">
        <p14:creationId xmlns:p14="http://schemas.microsoft.com/office/powerpoint/2010/main" val="658699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77973" y="574286"/>
            <a:ext cx="1241045" cy="461665"/>
          </a:xfrm>
          <a:prstGeom prst="rect">
            <a:avLst/>
          </a:prstGeom>
        </p:spPr>
        <p:txBody>
          <a:bodyPr wrap="none">
            <a:spAutoFit/>
          </a:bodyPr>
          <a:lstStyle/>
          <a:p>
            <a:r>
              <a:rPr lang="ar-SA" sz="2400" dirty="0">
                <a:solidFill>
                  <a:srgbClr val="000000"/>
                </a:solidFill>
                <a:ea typeface="Calibri" panose="020F0502020204030204" pitchFamily="34" charset="0"/>
                <a:cs typeface="Times New Roman" panose="02020603050405020304" pitchFamily="18" charset="0"/>
              </a:rPr>
              <a:t>وحيث أن: </a:t>
            </a:r>
            <a:endParaRPr lang="en-US" sz="2400" dirty="0"/>
          </a:p>
        </p:txBody>
      </p:sp>
      <p:sp>
        <p:nvSpPr>
          <p:cNvPr id="5" name="Rectangle 4"/>
          <p:cNvSpPr/>
          <p:nvPr/>
        </p:nvSpPr>
        <p:spPr>
          <a:xfrm>
            <a:off x="3254175" y="1035951"/>
            <a:ext cx="1760418" cy="461665"/>
          </a:xfrm>
          <a:prstGeom prst="rect">
            <a:avLst/>
          </a:prstGeom>
        </p:spPr>
        <p:txBody>
          <a:bodyPr wrap="none">
            <a:spAutoFit/>
          </a:bodyPr>
          <a:lstStyle/>
          <a:p>
            <a:r>
              <a:rPr lang="en-US" sz="2400" dirty="0">
                <a:solidFill>
                  <a:srgbClr val="000000"/>
                </a:solidFill>
                <a:latin typeface="Times New Roman" panose="02020603050405020304" pitchFamily="18" charset="0"/>
                <a:ea typeface="Calibri" panose="020F0502020204030204" pitchFamily="34" charset="0"/>
              </a:rPr>
              <a:t>mν</a:t>
            </a:r>
            <a:r>
              <a:rPr lang="en-US" sz="2400" baseline="30000" dirty="0">
                <a:solidFill>
                  <a:srgbClr val="000000"/>
                </a:solidFill>
                <a:latin typeface="Times New Roman" panose="02020603050405020304" pitchFamily="18" charset="0"/>
                <a:ea typeface="Calibri" panose="020F0502020204030204" pitchFamily="34" charset="0"/>
              </a:rPr>
              <a:t>2</a:t>
            </a:r>
            <a:r>
              <a:rPr lang="en-US" sz="2400" dirty="0">
                <a:solidFill>
                  <a:srgbClr val="000000"/>
                </a:solidFill>
                <a:latin typeface="Times New Roman" panose="02020603050405020304" pitchFamily="18" charset="0"/>
                <a:ea typeface="Calibri" panose="020F0502020204030204" pitchFamily="34" charset="0"/>
              </a:rPr>
              <a:t> = Ze</a:t>
            </a:r>
            <a:r>
              <a:rPr lang="en-US" sz="2400" baseline="30000" dirty="0">
                <a:solidFill>
                  <a:srgbClr val="000000"/>
                </a:solidFill>
                <a:latin typeface="Times New Roman" panose="02020603050405020304" pitchFamily="18" charset="0"/>
                <a:ea typeface="Calibri" panose="020F0502020204030204" pitchFamily="34" charset="0"/>
              </a:rPr>
              <a:t>2</a:t>
            </a:r>
            <a:r>
              <a:rPr lang="en-US" sz="2400" dirty="0">
                <a:solidFill>
                  <a:srgbClr val="000000"/>
                </a:solidFill>
                <a:latin typeface="Times New Roman" panose="02020603050405020304" pitchFamily="18" charset="0"/>
                <a:ea typeface="Calibri" panose="020F0502020204030204" pitchFamily="34" charset="0"/>
              </a:rPr>
              <a:t> / r</a:t>
            </a:r>
            <a:endParaRPr lang="en-US" sz="2400" dirty="0"/>
          </a:p>
        </p:txBody>
      </p:sp>
      <p:sp>
        <p:nvSpPr>
          <p:cNvPr id="6" name="Rectangle 5"/>
          <p:cNvSpPr/>
          <p:nvPr/>
        </p:nvSpPr>
        <p:spPr>
          <a:xfrm>
            <a:off x="3073138" y="1836158"/>
            <a:ext cx="4782078" cy="830997"/>
          </a:xfrm>
          <a:prstGeom prst="rect">
            <a:avLst/>
          </a:prstGeom>
        </p:spPr>
        <p:txBody>
          <a:bodyPr wrap="none">
            <a:spAutoFit/>
          </a:bodyPr>
          <a:lstStyle/>
          <a:p>
            <a:r>
              <a:rPr lang="en-US"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a:t>
            </a:r>
            <a:r>
              <a:rPr lang="en-US" sz="2400" baseline="-250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total</a:t>
            </a:r>
            <a:r>
              <a:rPr lang="en-US" sz="2400" baseline="-25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Ze</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2r </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Ze</a:t>
            </a:r>
            <a:r>
              <a:rPr lang="en-US"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 =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-1/2   </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Ze</a:t>
            </a:r>
            <a:r>
              <a:rPr lang="en-US" sz="2400" baseline="30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a:t>
            </a:r>
            <a:r>
              <a:rPr lang="en-US"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t>
            </a:r>
            <a:endParaRPr lang="en-US" sz="2400" dirty="0">
              <a:latin typeface="Times New Roman" panose="02020603050405020304" pitchFamily="18" charset="0"/>
              <a:cs typeface="Times New Roman" panose="02020603050405020304" pitchFamily="18" charset="0"/>
            </a:endParaRPr>
          </a:p>
          <a:p>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2121408" y="3105835"/>
            <a:ext cx="8997610" cy="1200329"/>
          </a:xfrm>
          <a:prstGeom prst="rect">
            <a:avLst/>
          </a:prstGeom>
        </p:spPr>
        <p:txBody>
          <a:bodyPr wrap="square">
            <a:spAutoFit/>
          </a:bodyPr>
          <a:lstStyle/>
          <a:p>
            <a:pPr algn="r" rtl="1"/>
            <a:r>
              <a:rPr lang="ar-SA" sz="2400" dirty="0">
                <a:solidFill>
                  <a:srgbClr val="000000"/>
                </a:solidFill>
                <a:ea typeface="Calibri" panose="020F0502020204030204" pitchFamily="34" charset="0"/>
                <a:cs typeface="Times New Roman" panose="02020603050405020304" pitchFamily="18" charset="0"/>
              </a:rPr>
              <a:t>عندما ينتقل الإلكترون من مستوى طاقة لمستوى آخر ، فإنه يطلق </a:t>
            </a:r>
            <a:r>
              <a:rPr lang="en-GB" sz="2400" dirty="0">
                <a:solidFill>
                  <a:srgbClr val="000000"/>
                </a:solidFill>
                <a:latin typeface="Times New Roman" panose="02020603050405020304" pitchFamily="18" charset="0"/>
                <a:ea typeface="Calibri" panose="020F0502020204030204" pitchFamily="34" charset="0"/>
              </a:rPr>
              <a:t> </a:t>
            </a:r>
            <a:r>
              <a:rPr lang="ar-SA" sz="2400" dirty="0">
                <a:solidFill>
                  <a:srgbClr val="000000"/>
                </a:solidFill>
                <a:ea typeface="Calibri" panose="020F0502020204030204" pitchFamily="34" charset="0"/>
                <a:cs typeface="Times New Roman" panose="02020603050405020304" pitchFamily="18" charset="0"/>
              </a:rPr>
              <a:t>فوتونا (شعاع ضوء ذو</a:t>
            </a:r>
            <a:r>
              <a:rPr lang="en-GB" sz="2400" dirty="0">
                <a:solidFill>
                  <a:srgbClr val="000000"/>
                </a:solidFill>
                <a:latin typeface="Times New Roman" panose="02020603050405020304" pitchFamily="18" charset="0"/>
                <a:ea typeface="Calibri" panose="020F0502020204030204" pitchFamily="34" charset="0"/>
              </a:rPr>
              <a:t> </a:t>
            </a:r>
            <a:r>
              <a:rPr lang="ar-SA" sz="2400" dirty="0">
                <a:solidFill>
                  <a:srgbClr val="000000"/>
                </a:solidFill>
                <a:ea typeface="Calibri" panose="020F0502020204030204" pitchFamily="34" charset="0"/>
                <a:cs typeface="Times New Roman" panose="02020603050405020304" pitchFamily="18" charset="0"/>
              </a:rPr>
              <a:t>طول موجة</a:t>
            </a:r>
            <a:r>
              <a:rPr lang="en-GB" sz="2400" dirty="0">
                <a:solidFill>
                  <a:srgbClr val="000000"/>
                </a:solidFill>
                <a:ea typeface="Calibri" panose="020F0502020204030204" pitchFamily="34" charset="0"/>
                <a:cs typeface="Times New Roman" panose="02020603050405020304" pitchFamily="18" charset="0"/>
              </a:rPr>
              <a:t> </a:t>
            </a:r>
            <a:r>
              <a:rPr lang="ar-SA" sz="2400" dirty="0">
                <a:solidFill>
                  <a:srgbClr val="000000"/>
                </a:solidFill>
                <a:ea typeface="Calibri" panose="020F0502020204030204" pitchFamily="34" charset="0"/>
                <a:cs typeface="Times New Roman" panose="02020603050405020304" pitchFamily="18" charset="0"/>
              </a:rPr>
              <a:t>محدد مكمم). وباستخدام المعادلة الخاصة بمستويات الطاقة للهيدروجين يمكن تحديد الأطول الموجية للضوء الذي يمكن أن ينبعث من الهيدروجين</a:t>
            </a:r>
            <a:r>
              <a:rPr lang="en-GB" sz="2400" dirty="0">
                <a:solidFill>
                  <a:srgbClr val="000000"/>
                </a:solidFill>
                <a:ea typeface="Calibri" panose="020F0502020204030204" pitchFamily="34" charset="0"/>
                <a:cs typeface="Times New Roman" panose="02020603050405020304" pitchFamily="18" charset="0"/>
              </a:rPr>
              <a:t>.</a:t>
            </a:r>
            <a:endParaRPr lang="en-US" sz="2400" dirty="0">
              <a:solidFill>
                <a:srgbClr val="000000"/>
              </a:solidFill>
              <a:ea typeface="Calibri" panose="020F0502020204030204" pitchFamily="34" charset="0"/>
              <a:cs typeface="Times New Roman" panose="02020603050405020304" pitchFamily="18" charset="0"/>
            </a:endParaRPr>
          </a:p>
        </p:txBody>
      </p:sp>
      <p:sp>
        <p:nvSpPr>
          <p:cNvPr id="8" name="Rectangle 7"/>
          <p:cNvSpPr/>
          <p:nvPr/>
        </p:nvSpPr>
        <p:spPr>
          <a:xfrm>
            <a:off x="2194560" y="4567535"/>
            <a:ext cx="8916033" cy="1133965"/>
          </a:xfrm>
          <a:prstGeom prst="rect">
            <a:avLst/>
          </a:prstGeom>
        </p:spPr>
        <p:txBody>
          <a:bodyPr wrap="square">
            <a:spAutoFit/>
          </a:bodyPr>
          <a:lstStyle/>
          <a:p>
            <a:pPr algn="r" rtl="1">
              <a:lnSpc>
                <a:spcPct val="150000"/>
              </a:lnSpc>
              <a:spcAft>
                <a:spcPts val="800"/>
              </a:spcAft>
            </a:pPr>
            <a:r>
              <a:rPr lang="ar-SA" sz="2400" dirty="0">
                <a:solidFill>
                  <a:srgbClr val="000000"/>
                </a:solidFill>
                <a:ea typeface="Calibri" panose="020F0502020204030204" pitchFamily="34" charset="0"/>
                <a:cs typeface="Times New Roman" panose="02020603050405020304" pitchFamily="18" charset="0"/>
              </a:rPr>
              <a:t>يتم حساب الطاقة التي تنبعث من الهيدروجين بحساب الفرق بين مستويين من مستويات طاقة الهيدروجين</a:t>
            </a:r>
            <a:r>
              <a:rPr lang="en-GB" dirty="0">
                <a:solidFill>
                  <a:srgbClr val="000000"/>
                </a:solidFill>
                <a:latin typeface="Times New Roman" panose="02020603050405020304" pitchFamily="18" charset="0"/>
                <a:ea typeface="Calibri" panose="020F0502020204030204" pitchFamily="34" charset="0"/>
              </a:rPr>
              <a:t> :</a:t>
            </a:r>
            <a:endParaRPr lang="en-US"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93248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29128" y="845927"/>
            <a:ext cx="8135112" cy="646331"/>
          </a:xfrm>
          <a:prstGeom prst="rect">
            <a:avLst/>
          </a:prstGeom>
        </p:spPr>
        <p:txBody>
          <a:bodyPr wrap="squar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وبالتعويض عن قيمة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 = n</a:t>
            </a:r>
            <a:r>
              <a:rPr lang="en-GB"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a:t>
            </a:r>
            <a:r>
              <a:rPr lang="en-GB"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4π</a:t>
            </a:r>
            <a:r>
              <a:rPr lang="en-GB"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mZe</a:t>
            </a:r>
            <a:r>
              <a:rPr lang="en-GB"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فى المعادلة السابقة ينتج من ذلك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1618488" y="5570663"/>
            <a:ext cx="9729216" cy="1200329"/>
          </a:xfrm>
          <a:prstGeom prst="rect">
            <a:avLst/>
          </a:prstGeom>
        </p:spPr>
        <p:txBody>
          <a:bodyPr wrap="squar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وتعني الإشارة أن طاقة ذرة الهيدروجين أقل من حاصل جمع طاقتي إلكترون وبروتون مفصولين عن بعضهما بمسافة ما لانهاية ، أي أن ذرة الهيدروجين لا تتجزأ تلقائياً.</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Rectangle 9"/>
          <p:cNvSpPr/>
          <p:nvPr/>
        </p:nvSpPr>
        <p:spPr>
          <a:xfrm>
            <a:off x="1927090" y="1492258"/>
            <a:ext cx="2651688" cy="579967"/>
          </a:xfrm>
          <a:prstGeom prst="rect">
            <a:avLst/>
          </a:prstGeom>
        </p:spPr>
        <p:txBody>
          <a:bodyPr wrap="none">
            <a:spAutoFit/>
          </a:bodyPr>
          <a:lstStyle/>
          <a:p>
            <a:pPr>
              <a:lnSpc>
                <a:spcPct val="150000"/>
              </a:lnSpc>
              <a:spcAft>
                <a:spcPts val="800"/>
              </a:spcAft>
            </a:pP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Δ</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 = E2 – E1 = </a:t>
            </a:r>
            <a:r>
              <a:rPr lang="en-GB"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 </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ν</a:t>
            </a:r>
            <a:endPar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5" name="Picture 14" descr="E:\3 جامعة البصرة\1- المحاضرات\المرحلة الأولى\Pics\003.jpg"/>
          <p:cNvPicPr/>
          <p:nvPr/>
        </p:nvPicPr>
        <p:blipFill>
          <a:blip r:embed="rId2">
            <a:extLst>
              <a:ext uri="{28A0092B-C50C-407E-A947-70E740481C1C}">
                <a14:useLocalDpi xmlns:a14="http://schemas.microsoft.com/office/drawing/2010/main" val="0"/>
              </a:ext>
            </a:extLst>
          </a:blip>
          <a:srcRect/>
          <a:stretch>
            <a:fillRect/>
          </a:stretch>
        </p:blipFill>
        <p:spPr bwMode="auto">
          <a:xfrm>
            <a:off x="1927090" y="2138589"/>
            <a:ext cx="5196086" cy="1076204"/>
          </a:xfrm>
          <a:prstGeom prst="rect">
            <a:avLst/>
          </a:prstGeom>
          <a:noFill/>
          <a:ln>
            <a:noFill/>
          </a:ln>
        </p:spPr>
      </p:pic>
      <p:pic>
        <p:nvPicPr>
          <p:cNvPr id="16" name="Picture 15" descr="E:\3 جامعة البصرة\1- المحاضرات\المرحلة الأولى\Pics\002.jpg"/>
          <p:cNvPicPr/>
          <p:nvPr/>
        </p:nvPicPr>
        <p:blipFill>
          <a:blip r:embed="rId3">
            <a:extLst>
              <a:ext uri="{28A0092B-C50C-407E-A947-70E740481C1C}">
                <a14:useLocalDpi xmlns:a14="http://schemas.microsoft.com/office/drawing/2010/main" val="0"/>
              </a:ext>
            </a:extLst>
          </a:blip>
          <a:srcRect/>
          <a:stretch>
            <a:fillRect/>
          </a:stretch>
        </p:blipFill>
        <p:spPr bwMode="auto">
          <a:xfrm>
            <a:off x="1927090" y="3211330"/>
            <a:ext cx="5196086" cy="1214366"/>
          </a:xfrm>
          <a:prstGeom prst="rect">
            <a:avLst/>
          </a:prstGeom>
          <a:noFill/>
          <a:ln>
            <a:noFill/>
          </a:ln>
        </p:spPr>
      </p:pic>
      <p:pic>
        <p:nvPicPr>
          <p:cNvPr id="17" name="Picture 16" descr="E:\3 جامعة البصرة\1- المحاضرات\المرحلة الأولى\Pics\005.jpg"/>
          <p:cNvPicPr/>
          <p:nvPr/>
        </p:nvPicPr>
        <p:blipFill>
          <a:blip r:embed="rId4">
            <a:extLst>
              <a:ext uri="{28A0092B-C50C-407E-A947-70E740481C1C}">
                <a14:useLocalDpi xmlns:a14="http://schemas.microsoft.com/office/drawing/2010/main" val="0"/>
              </a:ext>
            </a:extLst>
          </a:blip>
          <a:srcRect/>
          <a:stretch>
            <a:fillRect/>
          </a:stretch>
        </p:blipFill>
        <p:spPr bwMode="auto">
          <a:xfrm>
            <a:off x="8765286" y="3623242"/>
            <a:ext cx="2390394" cy="802454"/>
          </a:xfrm>
          <a:prstGeom prst="rect">
            <a:avLst/>
          </a:prstGeom>
          <a:noFill/>
          <a:ln>
            <a:noFill/>
          </a:ln>
        </p:spPr>
      </p:pic>
      <p:pic>
        <p:nvPicPr>
          <p:cNvPr id="18" name="Picture 17" descr="E:\3 جامعة البصرة\1- المحاضرات\المرحلة الأولى\Pics\006.jpg"/>
          <p:cNvPicPr/>
          <p:nvPr/>
        </p:nvPicPr>
        <p:blipFill>
          <a:blip r:embed="rId5">
            <a:extLst>
              <a:ext uri="{28A0092B-C50C-407E-A947-70E740481C1C}">
                <a14:useLocalDpi xmlns:a14="http://schemas.microsoft.com/office/drawing/2010/main" val="0"/>
              </a:ext>
            </a:extLst>
          </a:blip>
          <a:srcRect/>
          <a:stretch>
            <a:fillRect/>
          </a:stretch>
        </p:blipFill>
        <p:spPr bwMode="auto">
          <a:xfrm>
            <a:off x="1927090" y="4425696"/>
            <a:ext cx="5196086" cy="1072741"/>
          </a:xfrm>
          <a:prstGeom prst="rect">
            <a:avLst/>
          </a:prstGeom>
          <a:noFill/>
          <a:ln>
            <a:noFill/>
          </a:ln>
        </p:spPr>
      </p:pic>
    </p:spTree>
    <p:extLst>
      <p:ext uri="{BB962C8B-B14F-4D97-AF65-F5344CB8AC3E}">
        <p14:creationId xmlns:p14="http://schemas.microsoft.com/office/powerpoint/2010/main" val="1740113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8198" y="797645"/>
            <a:ext cx="2286203" cy="579967"/>
          </a:xfrm>
          <a:prstGeom prst="rect">
            <a:avLst/>
          </a:prstGeom>
        </p:spPr>
        <p:txBody>
          <a:bodyPr wrap="non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وبما أن طاقة الفوتون:</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3166456" y="1377612"/>
            <a:ext cx="2223687" cy="579967"/>
          </a:xfrm>
          <a:prstGeom prst="rect">
            <a:avLst/>
          </a:prstGeom>
        </p:spPr>
        <p:txBody>
          <a:bodyPr wrap="none">
            <a:spAutoFit/>
          </a:bodyPr>
          <a:lstStyle/>
          <a:p>
            <a:pPr algn="r" rtl="1">
              <a:lnSpc>
                <a:spcPct val="150000"/>
              </a:lnSpc>
              <a:spcAft>
                <a:spcPts val="800"/>
              </a:spcAft>
            </a:pPr>
            <a:r>
              <a:rPr lang="en-US" sz="2400" dirty="0">
                <a:solidFill>
                  <a:srgbClr val="000000"/>
                </a:solidFill>
                <a:latin typeface="Times New Roman" panose="02020603050405020304" pitchFamily="18" charset="0"/>
                <a:ea typeface="Calibri" panose="020F0502020204030204" pitchFamily="34" charset="0"/>
              </a:rPr>
              <a:t> </a:t>
            </a:r>
            <a:r>
              <a:rPr lang="en-GB" sz="2400" dirty="0">
                <a:solidFill>
                  <a:srgbClr val="000000"/>
                </a:solidFill>
                <a:latin typeface="Times New Roman" panose="02020603050405020304" pitchFamily="18" charset="0"/>
                <a:ea typeface="Calibri" panose="020F0502020204030204" pitchFamily="34" charset="0"/>
              </a:rPr>
              <a:t>E</a:t>
            </a:r>
            <a:r>
              <a:rPr lang="en-GB" sz="2400" baseline="-25000" dirty="0">
                <a:solidFill>
                  <a:srgbClr val="000000"/>
                </a:solidFill>
                <a:latin typeface="Times New Roman" panose="02020603050405020304" pitchFamily="18" charset="0"/>
                <a:ea typeface="Calibri" panose="020F0502020204030204" pitchFamily="34" charset="0"/>
              </a:rPr>
              <a:t>2</a:t>
            </a:r>
            <a:r>
              <a:rPr lang="en-GB" sz="2400" dirty="0">
                <a:solidFill>
                  <a:srgbClr val="000000"/>
                </a:solidFill>
                <a:latin typeface="Times New Roman" panose="02020603050405020304" pitchFamily="18" charset="0"/>
                <a:ea typeface="Calibri" panose="020F0502020204030204" pitchFamily="34" charset="0"/>
              </a:rPr>
              <a:t> – E</a:t>
            </a:r>
            <a:r>
              <a:rPr lang="en-GB" sz="2400" baseline="-25000" dirty="0">
                <a:solidFill>
                  <a:srgbClr val="000000"/>
                </a:solidFill>
                <a:latin typeface="Times New Roman" panose="02020603050405020304" pitchFamily="18" charset="0"/>
                <a:ea typeface="Calibri" panose="020F0502020204030204" pitchFamily="34" charset="0"/>
              </a:rPr>
              <a:t>1</a:t>
            </a:r>
            <a:r>
              <a:rPr lang="en-GB" sz="2400" dirty="0">
                <a:solidFill>
                  <a:srgbClr val="000000"/>
                </a:solidFill>
                <a:latin typeface="Times New Roman" panose="02020603050405020304" pitchFamily="18" charset="0"/>
                <a:ea typeface="Calibri" panose="020F0502020204030204" pitchFamily="34" charset="0"/>
              </a:rPr>
              <a:t> = </a:t>
            </a:r>
            <a:r>
              <a:rPr lang="en-GB" sz="2400" dirty="0" err="1">
                <a:solidFill>
                  <a:srgbClr val="000000"/>
                </a:solidFill>
                <a:latin typeface="Times New Roman" panose="02020603050405020304" pitchFamily="18" charset="0"/>
                <a:ea typeface="Calibri" panose="020F0502020204030204" pitchFamily="34" charset="0"/>
              </a:rPr>
              <a:t>hC</a:t>
            </a:r>
            <a:r>
              <a:rPr lang="en-GB" sz="2400" dirty="0">
                <a:solidFill>
                  <a:srgbClr val="000000"/>
                </a:solidFill>
                <a:latin typeface="Times New Roman" panose="02020603050405020304" pitchFamily="18" charset="0"/>
                <a:ea typeface="Calibri" panose="020F0502020204030204" pitchFamily="34" charset="0"/>
              </a:rPr>
              <a:t> / λ</a:t>
            </a:r>
            <a:endParaRPr lang="en-US" sz="2400" dirty="0">
              <a:solidFill>
                <a:srgbClr val="000000"/>
              </a:solidFill>
              <a:effectLst/>
              <a:latin typeface="Times New Roman" panose="02020603050405020304" pitchFamily="18" charset="0"/>
              <a:ea typeface="Calibri" panose="020F0502020204030204" pitchFamily="34" charset="0"/>
            </a:endParaRPr>
          </a:p>
        </p:txBody>
      </p:sp>
      <p:sp>
        <p:nvSpPr>
          <p:cNvPr id="6" name="Rectangle 5"/>
          <p:cNvSpPr/>
          <p:nvPr/>
        </p:nvSpPr>
        <p:spPr>
          <a:xfrm>
            <a:off x="2270344" y="1957579"/>
            <a:ext cx="4679096" cy="461665"/>
          </a:xfrm>
          <a:prstGeom prst="rect">
            <a:avLst/>
          </a:prstGeom>
        </p:spPr>
        <p:txBody>
          <a:bodyPr wrap="square">
            <a:spAutoFit/>
          </a:bodyPr>
          <a:lstStyle/>
          <a:p>
            <a:r>
              <a:rPr lang="ar-SA" sz="2400" dirty="0">
                <a:latin typeface="Times New Roman" panose="02020603050405020304" pitchFamily="18" charset="0"/>
                <a:ea typeface="Calibri" panose="020F0502020204030204" pitchFamily="34" charset="0"/>
                <a:cs typeface="Times New Roman" panose="02020603050405020304" pitchFamily="18" charset="0"/>
              </a:rPr>
              <a:t>العدد </a:t>
            </a:r>
            <a:r>
              <a:rPr lang="ar-SA" sz="2400" dirty="0" smtClean="0">
                <a:latin typeface="Times New Roman" panose="02020603050405020304" pitchFamily="18" charset="0"/>
                <a:ea typeface="Calibri" panose="020F0502020204030204" pitchFamily="34" charset="0"/>
                <a:cs typeface="Times New Roman" panose="02020603050405020304" pitchFamily="18" charset="0"/>
              </a:rPr>
              <a:t>الموجي</a:t>
            </a:r>
            <a:r>
              <a:rPr lang="en-US" sz="2400" dirty="0">
                <a:latin typeface="Times New Roman" panose="02020603050405020304" pitchFamily="18" charset="0"/>
                <a:ea typeface="Calibri" panose="020F0502020204030204" pitchFamily="34" charset="0"/>
                <a:cs typeface="Times New Roman" panose="02020603050405020304" pitchFamily="18" charset="0"/>
              </a:rPr>
              <a:t> = 1/λ =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hc</a:t>
            </a:r>
            <a:r>
              <a:rPr lang="en-US" sz="2400" dirty="0">
                <a:latin typeface="Times New Roman" panose="02020603050405020304" pitchFamily="18" charset="0"/>
                <a:ea typeface="Calibri" panose="020F0502020204030204" pitchFamily="34" charset="0"/>
                <a:cs typeface="Times New Roman" panose="02020603050405020304" pitchFamily="18" charset="0"/>
              </a:rPr>
              <a:t> (E2-E1) </a:t>
            </a:r>
            <a:endParaRPr lang="en-US"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1444752" y="5329288"/>
            <a:ext cx="9619488" cy="1302921"/>
          </a:xfrm>
          <a:prstGeom prst="rect">
            <a:avLst/>
          </a:prstGeom>
        </p:spPr>
        <p:txBody>
          <a:bodyPr wrap="squar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t>
            </a:r>
            <a:r>
              <a:rPr lang="en-GB"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تعبر عن الحالة الأولية للإلكترون (أي قبل لا انطلاق و لا امتصاص للطاقة</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t>
            </a:r>
            <a:r>
              <a:rPr lang="en-GB"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ar-SA"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تعبر عن الحالة النهائية للإلكترون (أي بعد انطلاق أو امتصاص للطاقة</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ctangle 1"/>
          <p:cNvSpPr/>
          <p:nvPr/>
        </p:nvSpPr>
        <p:spPr>
          <a:xfrm>
            <a:off x="1595702" y="2905659"/>
            <a:ext cx="2545436" cy="461665"/>
          </a:xfrm>
          <a:prstGeom prst="rect">
            <a:avLst/>
          </a:prstGeom>
        </p:spPr>
        <p:txBody>
          <a:bodyPr wrap="square">
            <a:spAutoFit/>
          </a:bodyPr>
          <a:lstStyle/>
          <a:p>
            <a:pPr algn="ctr"/>
            <a:r>
              <a:rPr lang="ar-IQ" sz="2400" b="1" dirty="0" smtClean="0">
                <a:latin typeface="Times New Roman" panose="02020603050405020304" pitchFamily="18" charset="0"/>
                <a:cs typeface="Times New Roman" panose="02020603050405020304" pitchFamily="18" charset="0"/>
              </a:rPr>
              <a:t>= </a:t>
            </a:r>
            <a:r>
              <a:rPr lang="ar-IQ" sz="2400" b="1" dirty="0">
                <a:latin typeface="Times New Roman" panose="02020603050405020304" pitchFamily="18" charset="0"/>
                <a:cs typeface="Times New Roman" panose="02020603050405020304" pitchFamily="18" charset="0"/>
              </a:rPr>
              <a:t>العدد الموجي </a:t>
            </a:r>
            <a:r>
              <a:rPr lang="en-US" sz="2400" b="1" dirty="0" smtClean="0">
                <a:latin typeface="Times New Roman" panose="02020603050405020304" pitchFamily="18" charset="0"/>
                <a:cs typeface="Times New Roman" panose="02020603050405020304" pitchFamily="18" charset="0"/>
              </a:rPr>
              <a:t> ῡ </a:t>
            </a:r>
            <a:r>
              <a:rPr lang="ar-IQ" sz="2400" b="1"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pic>
        <p:nvPicPr>
          <p:cNvPr id="9" name="Picture 8" descr="E:\3 جامعة البصرة\1- المحاضرات\المرحلة الأولى\Pics\007.jpg"/>
          <p:cNvPicPr/>
          <p:nvPr/>
        </p:nvPicPr>
        <p:blipFill>
          <a:blip r:embed="rId2">
            <a:extLst>
              <a:ext uri="{28A0092B-C50C-407E-A947-70E740481C1C}">
                <a14:useLocalDpi xmlns:a14="http://schemas.microsoft.com/office/drawing/2010/main" val="0"/>
              </a:ext>
            </a:extLst>
          </a:blip>
          <a:srcRect/>
          <a:stretch>
            <a:fillRect/>
          </a:stretch>
        </p:blipFill>
        <p:spPr bwMode="auto">
          <a:xfrm>
            <a:off x="4141138" y="2556525"/>
            <a:ext cx="4509086" cy="1055355"/>
          </a:xfrm>
          <a:prstGeom prst="rect">
            <a:avLst/>
          </a:prstGeom>
          <a:noFill/>
          <a:ln>
            <a:noFill/>
          </a:ln>
        </p:spPr>
      </p:pic>
      <p:pic>
        <p:nvPicPr>
          <p:cNvPr id="10" name="Picture 9" descr="E:\3 جامعة البصرة\1- المحاضرات\المرحلة الأولى\Pics\004.jpg"/>
          <p:cNvPicPr/>
          <p:nvPr/>
        </p:nvPicPr>
        <p:blipFill>
          <a:blip r:embed="rId3">
            <a:extLst>
              <a:ext uri="{28A0092B-C50C-407E-A947-70E740481C1C}">
                <a14:useLocalDpi xmlns:a14="http://schemas.microsoft.com/office/drawing/2010/main" val="0"/>
              </a:ext>
            </a:extLst>
          </a:blip>
          <a:srcRect/>
          <a:stretch>
            <a:fillRect/>
          </a:stretch>
        </p:blipFill>
        <p:spPr bwMode="auto">
          <a:xfrm>
            <a:off x="4031411" y="4069638"/>
            <a:ext cx="2918029" cy="1015094"/>
          </a:xfrm>
          <a:prstGeom prst="rect">
            <a:avLst/>
          </a:prstGeom>
          <a:noFill/>
          <a:ln>
            <a:noFill/>
          </a:ln>
        </p:spPr>
      </p:pic>
    </p:spTree>
    <p:extLst>
      <p:ext uri="{BB962C8B-B14F-4D97-AF65-F5344CB8AC3E}">
        <p14:creationId xmlns:p14="http://schemas.microsoft.com/office/powerpoint/2010/main" val="1771536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773036" y="1040630"/>
            <a:ext cx="7083991" cy="461665"/>
          </a:xfrm>
          <a:prstGeom prst="rect">
            <a:avLst/>
          </a:prstGeom>
        </p:spPr>
        <p:txBody>
          <a:bodyPr wrap="none">
            <a:spAutoFit/>
          </a:bodyPr>
          <a:lstStyle/>
          <a:p>
            <a:pPr algn="r" rtl="1"/>
            <a:r>
              <a:rPr lang="ar-SA" sz="2400" dirty="0">
                <a:solidFill>
                  <a:srgbClr val="000000"/>
                </a:solidFill>
                <a:ea typeface="Calibri" panose="020F0502020204030204" pitchFamily="34" charset="0"/>
                <a:cs typeface="Times New Roman" panose="02020603050405020304" pitchFamily="18" charset="0"/>
              </a:rPr>
              <a:t>وهذه المعادلة تشبه تماماً “معادلة بالمر” وبالفعل عند حساب قيمة الثابت </a:t>
            </a:r>
            <a:endParaRPr lang="en-US" sz="2400" dirty="0"/>
          </a:p>
        </p:txBody>
      </p:sp>
      <p:sp>
        <p:nvSpPr>
          <p:cNvPr id="8" name="Rectangle 7"/>
          <p:cNvSpPr/>
          <p:nvPr/>
        </p:nvSpPr>
        <p:spPr>
          <a:xfrm>
            <a:off x="6056797" y="1680710"/>
            <a:ext cx="2295821" cy="461665"/>
          </a:xfrm>
          <a:prstGeom prst="rect">
            <a:avLst/>
          </a:prstGeom>
        </p:spPr>
        <p:txBody>
          <a:bodyPr wrap="none">
            <a:spAutoFit/>
          </a:bodyPr>
          <a:lstStyle/>
          <a:p>
            <a:pPr algn="r" rtl="1"/>
            <a:r>
              <a:rPr lang="en-GB" sz="2400" dirty="0">
                <a:solidFill>
                  <a:srgbClr val="000000"/>
                </a:solidFill>
                <a:latin typeface="Times New Roman" panose="02020603050405020304" pitchFamily="18" charset="0"/>
                <a:ea typeface="Calibri" panose="020F0502020204030204" pitchFamily="34" charset="0"/>
              </a:rPr>
              <a:t>/ h</a:t>
            </a:r>
            <a:r>
              <a:rPr lang="en-GB" sz="2400" baseline="30000" dirty="0">
                <a:solidFill>
                  <a:srgbClr val="000000"/>
                </a:solidFill>
                <a:latin typeface="Times New Roman" panose="02020603050405020304" pitchFamily="18" charset="0"/>
                <a:ea typeface="Calibri" panose="020F0502020204030204" pitchFamily="34" charset="0"/>
              </a:rPr>
              <a:t>3</a:t>
            </a:r>
            <a:r>
              <a:rPr lang="en-GB" sz="2400" dirty="0">
                <a:solidFill>
                  <a:srgbClr val="000000"/>
                </a:solidFill>
                <a:latin typeface="Times New Roman" panose="02020603050405020304" pitchFamily="18" charset="0"/>
                <a:ea typeface="Calibri" panose="020F0502020204030204" pitchFamily="34" charset="0"/>
              </a:rPr>
              <a:t>C </a:t>
            </a:r>
            <a:r>
              <a:rPr lang="ar-SA" sz="2400" dirty="0">
                <a:solidFill>
                  <a:srgbClr val="000000"/>
                </a:solidFill>
                <a:ea typeface="Calibri" panose="020F0502020204030204" pitchFamily="34" charset="0"/>
                <a:cs typeface="Times New Roman" panose="02020603050405020304" pitchFamily="18" charset="0"/>
              </a:rPr>
              <a:t>  </a:t>
            </a:r>
            <a:r>
              <a:rPr lang="en-GB" sz="2400" dirty="0">
                <a:solidFill>
                  <a:srgbClr val="000000"/>
                </a:solidFill>
                <a:latin typeface="Times New Roman" panose="02020603050405020304" pitchFamily="18" charset="0"/>
                <a:ea typeface="Calibri" panose="020F0502020204030204" pitchFamily="34" charset="0"/>
              </a:rPr>
              <a:t>2π</a:t>
            </a:r>
            <a:r>
              <a:rPr lang="en-GB" sz="2400" baseline="30000" dirty="0">
                <a:solidFill>
                  <a:srgbClr val="000000"/>
                </a:solidFill>
                <a:latin typeface="Times New Roman" panose="02020603050405020304" pitchFamily="18" charset="0"/>
                <a:ea typeface="Calibri" panose="020F0502020204030204" pitchFamily="34" charset="0"/>
              </a:rPr>
              <a:t>2</a:t>
            </a:r>
            <a:r>
              <a:rPr lang="en-GB" sz="2400" dirty="0">
                <a:solidFill>
                  <a:srgbClr val="000000"/>
                </a:solidFill>
                <a:latin typeface="Times New Roman" panose="02020603050405020304" pitchFamily="18" charset="0"/>
                <a:ea typeface="Calibri" panose="020F0502020204030204" pitchFamily="34" charset="0"/>
              </a:rPr>
              <a:t>Z</a:t>
            </a:r>
            <a:r>
              <a:rPr lang="en-GB" sz="2400" baseline="30000" dirty="0">
                <a:solidFill>
                  <a:srgbClr val="000000"/>
                </a:solidFill>
                <a:latin typeface="Times New Roman" panose="02020603050405020304" pitchFamily="18" charset="0"/>
                <a:ea typeface="Calibri" panose="020F0502020204030204" pitchFamily="34" charset="0"/>
              </a:rPr>
              <a:t>2</a:t>
            </a:r>
            <a:r>
              <a:rPr lang="en-GB" sz="2400" dirty="0">
                <a:solidFill>
                  <a:srgbClr val="000000"/>
                </a:solidFill>
                <a:latin typeface="Times New Roman" panose="02020603050405020304" pitchFamily="18" charset="0"/>
                <a:ea typeface="Calibri" panose="020F0502020204030204" pitchFamily="34" charset="0"/>
              </a:rPr>
              <a:t>e</a:t>
            </a:r>
            <a:r>
              <a:rPr lang="en-GB" sz="2400" baseline="30000" dirty="0">
                <a:solidFill>
                  <a:srgbClr val="000000"/>
                </a:solidFill>
                <a:latin typeface="Times New Roman" panose="02020603050405020304" pitchFamily="18" charset="0"/>
                <a:ea typeface="Calibri" panose="020F0502020204030204" pitchFamily="34" charset="0"/>
              </a:rPr>
              <a:t>4</a:t>
            </a:r>
            <a:r>
              <a:rPr lang="en-GB" sz="2400" dirty="0">
                <a:solidFill>
                  <a:srgbClr val="000000"/>
                </a:solidFill>
                <a:latin typeface="Times New Roman" panose="02020603050405020304" pitchFamily="18" charset="0"/>
                <a:ea typeface="Calibri" panose="020F0502020204030204" pitchFamily="34" charset="0"/>
              </a:rPr>
              <a:t>m</a:t>
            </a:r>
            <a:r>
              <a:rPr lang="ar-SA" sz="2400" dirty="0">
                <a:solidFill>
                  <a:srgbClr val="000000"/>
                </a:solidFill>
                <a:ea typeface="Calibri" panose="020F0502020204030204" pitchFamily="34" charset="0"/>
                <a:cs typeface="Times New Roman" panose="02020603050405020304" pitchFamily="18" charset="0"/>
              </a:rPr>
              <a:t> </a:t>
            </a:r>
            <a:endParaRPr lang="en-US" sz="2400" dirty="0"/>
          </a:p>
        </p:txBody>
      </p:sp>
      <p:sp>
        <p:nvSpPr>
          <p:cNvPr id="9" name="Rectangle 8"/>
          <p:cNvSpPr/>
          <p:nvPr/>
        </p:nvSpPr>
        <p:spPr>
          <a:xfrm>
            <a:off x="4450082" y="2416133"/>
            <a:ext cx="6356227" cy="579967"/>
          </a:xfrm>
          <a:prstGeom prst="rect">
            <a:avLst/>
          </a:prstGeom>
        </p:spPr>
        <p:txBody>
          <a:bodyPr wrap="non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والتي تم الحصول عليها وجد أنها نفس القيمة للثابت ريدبرج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1" name="Picture 10" descr="https://sp-ao.shortpixel.ai/client/to_webp,q_glossy,ret_img,w_553,h_368/https:/learnchemistry12.com/wp-content/uploads/2018/01/2018-01-15_124054.png"/>
          <p:cNvPicPr/>
          <p:nvPr/>
        </p:nvPicPr>
        <p:blipFill>
          <a:blip r:embed="rId2">
            <a:extLst>
              <a:ext uri="{28A0092B-C50C-407E-A947-70E740481C1C}">
                <a14:useLocalDpi xmlns:a14="http://schemas.microsoft.com/office/drawing/2010/main" val="0"/>
              </a:ext>
            </a:extLst>
          </a:blip>
          <a:srcRect/>
          <a:stretch>
            <a:fillRect/>
          </a:stretch>
        </p:blipFill>
        <p:spPr bwMode="auto">
          <a:xfrm>
            <a:off x="1332738" y="3203448"/>
            <a:ext cx="5265420" cy="3505200"/>
          </a:xfrm>
          <a:prstGeom prst="rect">
            <a:avLst/>
          </a:prstGeom>
          <a:noFill/>
          <a:ln>
            <a:noFill/>
          </a:ln>
        </p:spPr>
      </p:pic>
      <p:pic>
        <p:nvPicPr>
          <p:cNvPr id="12" name="Picture 11" descr="كيف تعمل نظرية بور الذرية؟"/>
          <p:cNvPicPr/>
          <p:nvPr/>
        </p:nvPicPr>
        <p:blipFill>
          <a:blip r:embed="rId3">
            <a:extLst>
              <a:ext uri="{28A0092B-C50C-407E-A947-70E740481C1C}">
                <a14:useLocalDpi xmlns:a14="http://schemas.microsoft.com/office/drawing/2010/main" val="0"/>
              </a:ext>
            </a:extLst>
          </a:blip>
          <a:srcRect/>
          <a:stretch>
            <a:fillRect/>
          </a:stretch>
        </p:blipFill>
        <p:spPr bwMode="auto">
          <a:xfrm>
            <a:off x="7429626" y="3269858"/>
            <a:ext cx="3771773" cy="3438790"/>
          </a:xfrm>
          <a:prstGeom prst="rect">
            <a:avLst/>
          </a:prstGeom>
          <a:noFill/>
          <a:ln>
            <a:noFill/>
          </a:ln>
        </p:spPr>
      </p:pic>
    </p:spTree>
    <p:extLst>
      <p:ext uri="{BB962C8B-B14F-4D97-AF65-F5344CB8AC3E}">
        <p14:creationId xmlns:p14="http://schemas.microsoft.com/office/powerpoint/2010/main" val="2159191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802770"/>
            <a:ext cx="8942832" cy="1200329"/>
          </a:xfrm>
          <a:prstGeom prst="rect">
            <a:avLst/>
          </a:prstGeom>
        </p:spPr>
        <p:txBody>
          <a:bodyPr wrap="squar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أن دراسـات خطـوط طيـف ذرة الهيدروجيـن وحسـابات بـور الطاقيـة المختلفـة وذلـك حسـب قيمـة</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n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مـن 1 إلـى 4 متوافقـة مـع الطيـف المرئـي وغيـر المرئـي لـذرة الهيدروجيـن</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3969617" y="2540246"/>
            <a:ext cx="3829896" cy="461665"/>
          </a:xfrm>
          <a:prstGeom prst="rect">
            <a:avLst/>
          </a:prstGeom>
        </p:spPr>
        <p:txBody>
          <a:bodyPr wrap="none">
            <a:spAutoFit/>
          </a:bodyPr>
          <a:lstStyle/>
          <a:p>
            <a:pPr algn="r"/>
            <a:r>
              <a:rPr lang="en-US" sz="2400" b="1" dirty="0" smtClean="0">
                <a:solidFill>
                  <a:srgbClr val="000000"/>
                </a:solidFill>
                <a:latin typeface="Times New Roman" panose="02020603050405020304" pitchFamily="18" charset="0"/>
                <a:ea typeface="Calibri" panose="020F0502020204030204" pitchFamily="34" charset="0"/>
              </a:rPr>
              <a:t>ΔE </a:t>
            </a:r>
            <a:r>
              <a:rPr lang="en-US" sz="2400" b="1" dirty="0">
                <a:solidFill>
                  <a:srgbClr val="000000"/>
                </a:solidFill>
                <a:latin typeface="Times New Roman" panose="02020603050405020304" pitchFamily="18" charset="0"/>
                <a:ea typeface="Calibri" panose="020F0502020204030204" pitchFamily="34" charset="0"/>
              </a:rPr>
              <a:t>= hν = R</a:t>
            </a:r>
            <a:r>
              <a:rPr lang="en-US" sz="2400" b="1" baseline="-25000" dirty="0">
                <a:solidFill>
                  <a:srgbClr val="000000"/>
                </a:solidFill>
                <a:latin typeface="Times New Roman" panose="02020603050405020304" pitchFamily="18" charset="0"/>
                <a:ea typeface="Calibri" panose="020F0502020204030204" pitchFamily="34" charset="0"/>
              </a:rPr>
              <a:t>H</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smtClean="0">
                <a:solidFill>
                  <a:srgbClr val="000000"/>
                </a:solidFill>
                <a:latin typeface="Times New Roman" panose="02020603050405020304" pitchFamily="18" charset="0"/>
                <a:ea typeface="Calibri" panose="020F0502020204030204" pitchFamily="34" charset="0"/>
              </a:rPr>
              <a:t>1/n</a:t>
            </a:r>
            <a:r>
              <a:rPr lang="en-US" sz="2400" b="1" baseline="-25000" dirty="0" smtClean="0">
                <a:solidFill>
                  <a:srgbClr val="000000"/>
                </a:solidFill>
                <a:latin typeface="Times New Roman" panose="02020603050405020304" pitchFamily="18" charset="0"/>
                <a:ea typeface="Calibri" panose="020F0502020204030204" pitchFamily="34" charset="0"/>
              </a:rPr>
              <a:t>1</a:t>
            </a:r>
            <a:r>
              <a:rPr lang="en-US" sz="2400" b="1" baseline="30000" dirty="0" smtClean="0">
                <a:solidFill>
                  <a:srgbClr val="000000"/>
                </a:solidFill>
                <a:latin typeface="Times New Roman" panose="02020603050405020304" pitchFamily="18" charset="0"/>
                <a:ea typeface="Calibri" panose="020F0502020204030204" pitchFamily="34" charset="0"/>
              </a:rPr>
              <a:t>2</a:t>
            </a:r>
            <a:r>
              <a:rPr lang="en-US" sz="2400" b="1" dirty="0">
                <a:solidFill>
                  <a:srgbClr val="000000"/>
                </a:solidFill>
                <a:latin typeface="Times New Roman" panose="02020603050405020304" pitchFamily="18" charset="0"/>
                <a:ea typeface="Calibri" panose="020F0502020204030204" pitchFamily="34" charset="0"/>
              </a:rPr>
              <a:t> – 1/n</a:t>
            </a:r>
            <a:r>
              <a:rPr lang="en-US" sz="2400" b="1" baseline="-25000" dirty="0">
                <a:solidFill>
                  <a:srgbClr val="000000"/>
                </a:solidFill>
                <a:latin typeface="Times New Roman" panose="02020603050405020304" pitchFamily="18" charset="0"/>
                <a:ea typeface="Calibri" panose="020F0502020204030204" pitchFamily="34" charset="0"/>
              </a:rPr>
              <a:t>2</a:t>
            </a:r>
            <a:r>
              <a:rPr lang="en-US" sz="2400" b="1" baseline="30000" dirty="0">
                <a:solidFill>
                  <a:srgbClr val="000000"/>
                </a:solidFill>
                <a:latin typeface="Times New Roman" panose="02020603050405020304" pitchFamily="18" charset="0"/>
                <a:ea typeface="Calibri" panose="020F0502020204030204" pitchFamily="34" charset="0"/>
              </a:rPr>
              <a:t>2</a:t>
            </a:r>
            <a:r>
              <a:rPr lang="en-US" sz="2400" b="1" dirty="0">
                <a:solidFill>
                  <a:srgbClr val="000000"/>
                </a:solidFill>
                <a:latin typeface="Times New Roman" panose="02020603050405020304" pitchFamily="18" charset="0"/>
                <a:ea typeface="Calibri" panose="020F0502020204030204" pitchFamily="34" charset="0"/>
              </a:rPr>
              <a:t>) </a:t>
            </a:r>
            <a:endParaRPr lang="en-US" sz="2400" b="1" dirty="0"/>
          </a:p>
        </p:txBody>
      </p:sp>
      <p:sp>
        <p:nvSpPr>
          <p:cNvPr id="6" name="Rectangle 5"/>
          <p:cNvSpPr/>
          <p:nvPr/>
        </p:nvSpPr>
        <p:spPr>
          <a:xfrm>
            <a:off x="1833372" y="3349383"/>
            <a:ext cx="9390888" cy="1302921"/>
          </a:xfrm>
          <a:prstGeom prst="rect">
            <a:avLst/>
          </a:prstGeom>
        </p:spPr>
        <p:txBody>
          <a:bodyPr wrap="square">
            <a:spAutoFit/>
          </a:bodyPr>
          <a:lstStyle/>
          <a:p>
            <a:pPr algn="r" rtl="1">
              <a:lnSpc>
                <a:spcPct val="150000"/>
              </a:lnSpc>
              <a:spcAft>
                <a:spcPts val="800"/>
              </a:spcAft>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n1</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تعبر عن الحالة الأولية للإلكترون (أي قبل الانطلاق والامتصاص للطاقة</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r" rtl="1">
              <a:lnSpc>
                <a:spcPct val="150000"/>
              </a:lnSpc>
              <a:spcAft>
                <a:spcPts val="800"/>
              </a:spcAft>
            </a:pP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t>
            </a:r>
            <a:r>
              <a:rPr lang="en-GB"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تعبر عن الحالة النهائية للإلكترون (أي بعد انطلاق أو امتصاص للطاقة</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1417320" y="4652304"/>
            <a:ext cx="9806940" cy="1754326"/>
          </a:xfrm>
          <a:prstGeom prst="rect">
            <a:avLst/>
          </a:prstGeom>
        </p:spPr>
        <p:txBody>
          <a:bodyPr wrap="squar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عندما ينبعث الفوتون فأن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t>
            </a:r>
            <a:r>
              <a:rPr lang="en-GB"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&gt; n</a:t>
            </a:r>
            <a:r>
              <a:rPr lang="en-GB"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وعليه فإنه تكون القيمة داخل الأقواس سالبة وهذا سيؤدي إلى قيمة طاقة سالبة أى أن الطاقة تنطلق من النظام . أما عندما يتم امتصاص الطاقة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t>
            </a:r>
            <a:r>
              <a:rPr lang="en-GB"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&lt;n</a:t>
            </a:r>
            <a:r>
              <a:rPr lang="en-GB" sz="2400" baseline="-25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يصبح الحد داخل الأقواس موجباً.</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9194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40864" y="956763"/>
            <a:ext cx="8833104" cy="2241960"/>
          </a:xfrm>
          <a:prstGeom prst="rect">
            <a:avLst/>
          </a:prstGeom>
        </p:spPr>
        <p:txBody>
          <a:bodyPr wrap="squar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يتضمن طيف الانبعاث لذرة الهيدروجين مجموعات من الخطوط تقع في مناطق مختلفة من الطيف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الكهرومغناطيسي</a:t>
            </a:r>
            <a:r>
              <a:rPr lang="ar-IQ"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تتراوح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مابين منطقة فوق البنفسجي (متسلسلة ليمان</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Lyman series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إلى المنطقة المرئية (متسلسلة بالمر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series</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Balmar</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والمنطقة تحت الحمراء (متسلسلة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باشن</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Bachen</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وبراكت</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Brakett</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وفوند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Pfound</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descr="https://sp-ao.shortpixel.ai/client/to_webp,q_glossy,ret_img,w_546,h_165/https:/learnchemistry12.com/wp-content/uploads/2018/01/2018-01-15_131054.png"/>
          <p:cNvPicPr/>
          <p:nvPr/>
        </p:nvPicPr>
        <p:blipFill>
          <a:blip r:embed="rId2">
            <a:extLst>
              <a:ext uri="{28A0092B-C50C-407E-A947-70E740481C1C}">
                <a14:useLocalDpi xmlns:a14="http://schemas.microsoft.com/office/drawing/2010/main" val="0"/>
              </a:ext>
            </a:extLst>
          </a:blip>
          <a:srcRect/>
          <a:stretch>
            <a:fillRect/>
          </a:stretch>
        </p:blipFill>
        <p:spPr bwMode="auto">
          <a:xfrm>
            <a:off x="1536954" y="3576828"/>
            <a:ext cx="9536430" cy="3208020"/>
          </a:xfrm>
          <a:prstGeom prst="rect">
            <a:avLst/>
          </a:prstGeom>
          <a:noFill/>
          <a:ln>
            <a:noFill/>
          </a:ln>
        </p:spPr>
      </p:pic>
    </p:spTree>
    <p:extLst>
      <p:ext uri="{BB962C8B-B14F-4D97-AF65-F5344CB8AC3E}">
        <p14:creationId xmlns:p14="http://schemas.microsoft.com/office/powerpoint/2010/main" val="3929105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5648" y="896112"/>
            <a:ext cx="9748964" cy="5797296"/>
          </a:xfrm>
        </p:spPr>
        <p:txBody>
          <a:bodyPr>
            <a:normAutofit lnSpcReduction="10000"/>
          </a:bodyPr>
          <a:lstStyle/>
          <a:p>
            <a:pPr marL="0" indent="0" algn="r" rtl="1">
              <a:lnSpc>
                <a:spcPct val="150000"/>
              </a:lnSpc>
              <a:buNone/>
            </a:pPr>
            <a:r>
              <a:rPr lang="ar-SA" sz="2400" b="1" dirty="0">
                <a:latin typeface="Times New Roman" panose="02020603050405020304" pitchFamily="18" charset="0"/>
                <a:cs typeface="Times New Roman" panose="02020603050405020304" pitchFamily="18" charset="0"/>
              </a:rPr>
              <a:t>مميزات نظرية بور</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فسرت النظرية الطيفية لذرة الهيدروجين تفسيراً </a:t>
            </a:r>
            <a:r>
              <a:rPr lang="ar-SA" sz="2400" dirty="0" smtClean="0">
                <a:latin typeface="Times New Roman" panose="02020603050405020304" pitchFamily="18" charset="0"/>
                <a:cs typeface="Times New Roman" panose="02020603050405020304" pitchFamily="18" charset="0"/>
              </a:rPr>
              <a:t>صحيحاً</a:t>
            </a:r>
            <a:br>
              <a:rPr lang="ar-SA"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أول</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من</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أدخل</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فكرة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الكم</a:t>
            </a:r>
            <a:r>
              <a:rPr lang="en-GB" sz="2400" dirty="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الكوانتم</a:t>
            </a:r>
            <a:r>
              <a:rPr lang="en-GB" sz="2400" dirty="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في</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تحديد</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طاقة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الإلكترونات</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فى</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مستويات</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الطاقة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المختلفة</a:t>
            </a:r>
            <a:r>
              <a:rPr lang="en-GB"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400" dirty="0" smtClean="0">
                <a:latin typeface="Times New Roman" panose="02020603050405020304" pitchFamily="18" charset="0"/>
                <a:cs typeface="Times New Roman" panose="02020603050405020304" pitchFamily="18" charset="0"/>
              </a:rPr>
              <a:t>يمكن </a:t>
            </a:r>
            <a:r>
              <a:rPr lang="ar-SA" sz="2400" dirty="0">
                <a:latin typeface="Times New Roman" panose="02020603050405020304" pitchFamily="18" charset="0"/>
                <a:cs typeface="Times New Roman" panose="02020603050405020304" pitchFamily="18" charset="0"/>
              </a:rPr>
              <a:t>تفسير أو تطبيق هذه الافتراضات على ذرات عناصر أخرى, أي أنه من المتوقع أن الأغلفة (الأفلاك الإلكترونية) المرادفة تكون معقدة التركيب وهي </a:t>
            </a:r>
            <a:r>
              <a:rPr lang="en-GB" sz="2400" dirty="0">
                <a:latin typeface="Times New Roman" panose="02020603050405020304" pitchFamily="18" charset="0"/>
                <a:cs typeface="Times New Roman" panose="02020603050405020304" pitchFamily="18" charset="0"/>
              </a:rPr>
              <a:t>K, L , M , N ,…….</a:t>
            </a:r>
            <a:r>
              <a:rPr lang="ar-SA" sz="2400" dirty="0">
                <a:latin typeface="Times New Roman" panose="02020603050405020304" pitchFamily="18" charset="0"/>
                <a:cs typeface="Times New Roman" panose="02020603050405020304" pitchFamily="18" charset="0"/>
              </a:rPr>
              <a:t>  والتي بينت من قبل من خطوط الطيف لذرة الهيدروجين.</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400" dirty="0" smtClean="0">
                <a:latin typeface="Times New Roman" panose="02020603050405020304" pitchFamily="18" charset="0"/>
                <a:cs typeface="Times New Roman" panose="02020603050405020304" pitchFamily="18" charset="0"/>
              </a:rPr>
              <a:t>أفاد </a:t>
            </a:r>
            <a:r>
              <a:rPr lang="ar-SA" sz="2400" dirty="0">
                <a:latin typeface="Times New Roman" panose="02020603050405020304" pitchFamily="18" charset="0"/>
                <a:cs typeface="Times New Roman" panose="02020603050405020304" pitchFamily="18" charset="0"/>
              </a:rPr>
              <a:t>بأنه يلزم لانتقال إلكترون من غلاف ذات طاقة أقل إلى غلاف آخر ذات طاقة أعلى فإنه يكتسب كمية من الطاقة أو يكتسب ذبذبات الكترومغناطيسية ذات تردد عال مكافئة لهذا المدار الجديد. وبالعكس إذا انتقل من أفلاك ذات طاقة أعلى إلى أفلاك ذات طاقة أدني فإنه يصحب ذلك انبعاث إشعاع.</a:t>
            </a:r>
            <a:endParaRPr lang="en-US" sz="2400" dirty="0">
              <a:latin typeface="Times New Roman" panose="02020603050405020304" pitchFamily="18" charset="0"/>
              <a:cs typeface="Times New Roman" panose="02020603050405020304" pitchFamily="18" charset="0"/>
            </a:endParaRPr>
          </a:p>
          <a:p>
            <a:pPr algn="r" rtl="1">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0037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399032"/>
            <a:ext cx="8915400" cy="5340096"/>
          </a:xfrm>
        </p:spPr>
        <p:txBody>
          <a:bodyPr>
            <a:noAutofit/>
          </a:bodyPr>
          <a:lstStyle/>
          <a:p>
            <a:pPr algn="just" rtl="1">
              <a:lnSpc>
                <a:spcPct val="150000"/>
              </a:lnSpc>
            </a:pPr>
            <a:r>
              <a:rPr lang="ar-SA" sz="2400" dirty="0">
                <a:latin typeface="Times New Roman" panose="02020603050405020304" pitchFamily="18" charset="0"/>
                <a:cs typeface="Times New Roman" panose="02020603050405020304" pitchFamily="18" charset="0"/>
              </a:rPr>
              <a:t>مهـد عمـل اينشـتاين الطريـق لحـل لغـز آخـر فـي الفيزيـاء وهـو انبعـاث الأطياف الذريـة. فكمـا هـو معـروف أن الأجسـام السـاخنة المتألقـة (ضـوء سـاطع) وضـوء الشـمس جميعهـا يصـدر طيفـاً مسـتمراً تـراه العيـن المجـردة (تطلـق الأجسـام السـاخنة إلـى جانـب الطيـف المسـتمر الضوئـي، طيفـاً غيـر مرئـي يسـمى طيـف تحـت الحمـراء</a:t>
            </a:r>
            <a:r>
              <a:rPr lang="en-US" sz="240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Infrared </a:t>
            </a:r>
            <a:r>
              <a:rPr lang="ar-SA" sz="2400" dirty="0">
                <a:latin typeface="Times New Roman" panose="02020603050405020304" pitchFamily="18" charset="0"/>
                <a:cs typeface="Times New Roman" panose="02020603050405020304" pitchFamily="18" charset="0"/>
              </a:rPr>
              <a:t> أمـا أطياف ذرات الغـاز فهـي غيـر مسـتمرة (خطـوط مضـاءة وأخـرى داكنـة) لذلـك سـمي طيفهـا بالطيـف غيـر المسـتمر لتمييـزه عـن الأطياف المسـتمرة (الطيـف المرئـي</a:t>
            </a:r>
            <a:r>
              <a:rPr lang="en-GB" sz="2400" dirty="0">
                <a:latin typeface="Times New Roman" panose="02020603050405020304" pitchFamily="18" charset="0"/>
                <a:cs typeface="Times New Roman" panose="02020603050405020304" pitchFamily="18" charset="0"/>
              </a:rPr>
              <a:t>(</a:t>
            </a:r>
            <a:r>
              <a:rPr lang="ar-SA"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just" rtl="1">
              <a:lnSpc>
                <a:spcPct val="150000"/>
              </a:lnSpc>
            </a:pPr>
            <a:r>
              <a:rPr lang="ar-SA" sz="2400" dirty="0">
                <a:latin typeface="Times New Roman" panose="02020603050405020304" pitchFamily="18" charset="0"/>
                <a:cs typeface="Times New Roman" panose="02020603050405020304" pitchFamily="18" charset="0"/>
              </a:rPr>
              <a:t>وتبين لاحقاً أن لكل عنصر طيفاً خاصاً به ، جعلتـه مناسـباً لتحديـد هويـة ذرات العناصـر المختلفـة لأنهـا تمثـل مـا يعـرف ببصمـة الإبهام </a:t>
            </a:r>
            <a:r>
              <a:rPr lang="en-US" sz="2400" dirty="0">
                <a:latin typeface="Times New Roman" panose="02020603050405020304" pitchFamily="18" charset="0"/>
                <a:cs typeface="Times New Roman" panose="02020603050405020304" pitchFamily="18" charset="0"/>
              </a:rPr>
              <a:t>(Finger Print)  </a:t>
            </a:r>
          </a:p>
        </p:txBody>
      </p:sp>
      <p:sp>
        <p:nvSpPr>
          <p:cNvPr id="4" name="Title 1"/>
          <p:cNvSpPr>
            <a:spLocks noGrp="1"/>
          </p:cNvSpPr>
          <p:nvPr>
            <p:ph type="title"/>
          </p:nvPr>
        </p:nvSpPr>
        <p:spPr>
          <a:xfrm>
            <a:off x="2592925" y="624110"/>
            <a:ext cx="8911687" cy="774922"/>
          </a:xfrm>
        </p:spPr>
        <p:txBody>
          <a:bodyPr>
            <a:normAutofit fontScale="90000"/>
          </a:bodyPr>
          <a:lstStyle/>
          <a:p>
            <a:pPr algn="r" rtl="1"/>
            <a:r>
              <a:rPr lang="ar-IQ" b="1" dirty="0" smtClean="0"/>
              <a:t>4</a:t>
            </a:r>
            <a:r>
              <a:rPr lang="ar-SA" b="1" dirty="0" smtClean="0"/>
              <a:t>- نظرية </a:t>
            </a:r>
            <a:r>
              <a:rPr lang="ar-SA" b="1" dirty="0"/>
              <a:t>بور </a:t>
            </a:r>
            <a:r>
              <a:rPr lang="en-GB" b="1" dirty="0" err="1"/>
              <a:t>Boher</a:t>
            </a:r>
            <a:r>
              <a:rPr lang="en-GB" b="1" dirty="0"/>
              <a:t> Theory</a:t>
            </a:r>
            <a:r>
              <a:rPr lang="en-US" dirty="0"/>
              <a:t/>
            </a:r>
            <a:br>
              <a:rPr lang="en-US" dirty="0"/>
            </a:br>
            <a:endParaRPr lang="en-US" dirty="0"/>
          </a:p>
        </p:txBody>
      </p:sp>
    </p:spTree>
    <p:extLst>
      <p:ext uri="{BB962C8B-B14F-4D97-AF65-F5344CB8AC3E}">
        <p14:creationId xmlns:p14="http://schemas.microsoft.com/office/powerpoint/2010/main" val="418281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65176"/>
            <a:ext cx="10361612" cy="6519672"/>
          </a:xfrm>
        </p:spPr>
        <p:txBody>
          <a:bodyPr>
            <a:noAutofit/>
          </a:bodyPr>
          <a:lstStyle/>
          <a:p>
            <a:pPr marL="0" indent="0" algn="r" rtl="1">
              <a:lnSpc>
                <a:spcPct val="150000"/>
              </a:lnSpc>
              <a:buNone/>
            </a:pPr>
            <a:r>
              <a:rPr lang="ar-SA" sz="2400" b="1" dirty="0">
                <a:latin typeface="Times New Roman" panose="02020603050405020304" pitchFamily="18" charset="0"/>
                <a:cs typeface="Times New Roman" panose="02020603050405020304" pitchFamily="18" charset="0"/>
              </a:rPr>
              <a:t>عيوب نظرية بور</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300" dirty="0" smtClean="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الحسابات الكمية لنظرية بور لم تعطي النتائج المرجوة في الذرات المعقدة وحتى في ذرة الهيليوم كما هو الحال في ذرة الهيدروجين</a:t>
            </a:r>
            <a:r>
              <a:rPr lang="ar-SA" sz="2300" dirty="0" smtClean="0">
                <a:latin typeface="Times New Roman" panose="02020603050405020304" pitchFamily="18" charset="0"/>
                <a:cs typeface="Times New Roman" panose="02020603050405020304" pitchFamily="18" charset="0"/>
              </a:rPr>
              <a:t>.</a:t>
            </a:r>
            <a:endParaRPr lang="ar-IQ" sz="2300" dirty="0" smtClean="0">
              <a:latin typeface="Times New Roman" panose="02020603050405020304" pitchFamily="18" charset="0"/>
              <a:cs typeface="Times New Roman" panose="02020603050405020304" pitchFamily="18" charset="0"/>
            </a:endParaRPr>
          </a:p>
          <a:p>
            <a:pPr algn="r" rtl="1">
              <a:lnSpc>
                <a:spcPct val="150000"/>
              </a:lnSpc>
            </a:pPr>
            <a:r>
              <a:rPr lang="ar-SA" sz="2300" dirty="0" smtClean="0">
                <a:latin typeface="Times New Roman" panose="02020603050405020304" pitchFamily="18" charset="0"/>
                <a:cs typeface="Times New Roman" panose="02020603050405020304" pitchFamily="18" charset="0"/>
              </a:rPr>
              <a:t>افترض</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أنه</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يمكن</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تعيين</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كلاً</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من</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سرعة</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و</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مكان</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الإلكترون</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معاً</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في</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نفس</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الوقت</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و</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هذا</a:t>
            </a:r>
            <a:r>
              <a:rPr lang="en-US" sz="2300" dirty="0">
                <a:latin typeface="Times New Roman" panose="02020603050405020304" pitchFamily="18" charset="0"/>
                <a:cs typeface="Times New Roman" panose="02020603050405020304" pitchFamily="18" charset="0"/>
              </a:rPr>
              <a:t> </a:t>
            </a:r>
            <a:r>
              <a:rPr lang="ar-SA" sz="2300" dirty="0" smtClean="0">
                <a:latin typeface="Times New Roman" panose="02020603050405020304" pitchFamily="18" charset="0"/>
                <a:cs typeface="Times New Roman" panose="02020603050405020304" pitchFamily="18" charset="0"/>
              </a:rPr>
              <a:t>يستحيل</a:t>
            </a:r>
            <a:r>
              <a:rPr lang="en-US" sz="2300" dirty="0">
                <a:latin typeface="Times New Roman" panose="02020603050405020304" pitchFamily="18" charset="0"/>
                <a:cs typeface="Times New Roman" panose="02020603050405020304" pitchFamily="18" charset="0"/>
              </a:rPr>
              <a:t> </a:t>
            </a:r>
            <a:r>
              <a:rPr lang="ar-SA" sz="2300" dirty="0">
                <a:latin typeface="Times New Roman" panose="02020603050405020304" pitchFamily="18" charset="0"/>
                <a:cs typeface="Times New Roman" panose="02020603050405020304" pitchFamily="18" charset="0"/>
              </a:rPr>
              <a:t>عملياً</a:t>
            </a:r>
            <a:r>
              <a:rPr lang="en-GB" sz="2300" dirty="0">
                <a:latin typeface="Times New Roman" panose="02020603050405020304" pitchFamily="18" charset="0"/>
                <a:cs typeface="Times New Roman" panose="02020603050405020304" pitchFamily="18" charset="0"/>
              </a:rPr>
              <a:t> .</a:t>
            </a:r>
            <a:endParaRPr lang="en-US" sz="2300" dirty="0">
              <a:latin typeface="Times New Roman" panose="02020603050405020304" pitchFamily="18" charset="0"/>
              <a:cs typeface="Times New Roman" panose="02020603050405020304" pitchFamily="18" charset="0"/>
            </a:endParaRPr>
          </a:p>
          <a:p>
            <a:pPr algn="r" rtl="1">
              <a:lnSpc>
                <a:spcPct val="150000"/>
              </a:lnSpc>
            </a:pPr>
            <a:r>
              <a:rPr lang="ar-SA" sz="2300" dirty="0" smtClean="0">
                <a:latin typeface="Times New Roman" panose="02020603050405020304" pitchFamily="18" charset="0"/>
                <a:cs typeface="Times New Roman" panose="02020603050405020304" pitchFamily="18" charset="0"/>
              </a:rPr>
              <a:t>استخدام </a:t>
            </a:r>
            <a:r>
              <a:rPr lang="ar-SA" sz="2300" dirty="0">
                <a:latin typeface="Times New Roman" panose="02020603050405020304" pitchFamily="18" charset="0"/>
                <a:cs typeface="Times New Roman" panose="02020603050405020304" pitchFamily="18" charset="0"/>
              </a:rPr>
              <a:t>قوانين الميكانيكا العادية في تفسير دوران الإلكترون. حيث لم تظهر أن الجسيمات في الذرة لها خواص جسيميه وكذلك خواص موجية ومن هذا المنطلق باستخدام قوانين الكم أهملت قوانين بور وهي قوانين الميكانيكا العادية . حيث أمكن تقدير عزم </a:t>
            </a:r>
            <a:r>
              <a:rPr lang="ar-SA" sz="2300" dirty="0" smtClean="0">
                <a:latin typeface="Times New Roman" panose="02020603050405020304" pitchFamily="18" charset="0"/>
                <a:cs typeface="Times New Roman" panose="02020603050405020304" pitchFamily="18" charset="0"/>
              </a:rPr>
              <a:t>الإلكترون، </a:t>
            </a:r>
            <a:r>
              <a:rPr lang="ar-SA" sz="2300" dirty="0">
                <a:latin typeface="Times New Roman" panose="02020603050405020304" pitchFamily="18" charset="0"/>
                <a:cs typeface="Times New Roman" panose="02020603050405020304" pitchFamily="18" charset="0"/>
              </a:rPr>
              <a:t>وكذلك تفسير وجود مستويات الطاقة الثابتة، كما درست أيضاً الظواهر التي تحدث في الذرة.</a:t>
            </a:r>
            <a:endParaRPr lang="en-US" sz="2300" dirty="0">
              <a:latin typeface="Times New Roman" panose="02020603050405020304" pitchFamily="18" charset="0"/>
              <a:cs typeface="Times New Roman" panose="02020603050405020304" pitchFamily="18" charset="0"/>
            </a:endParaRPr>
          </a:p>
          <a:p>
            <a:pPr algn="r" rtl="1">
              <a:lnSpc>
                <a:spcPct val="150000"/>
              </a:lnSpc>
            </a:pPr>
            <a:r>
              <a:rPr lang="ar-SA" sz="2300" dirty="0" smtClean="0">
                <a:latin typeface="Times New Roman" panose="02020603050405020304" pitchFamily="18" charset="0"/>
                <a:cs typeface="Times New Roman" panose="02020603050405020304" pitchFamily="18" charset="0"/>
              </a:rPr>
              <a:t>من </a:t>
            </a:r>
            <a:r>
              <a:rPr lang="ar-SA" sz="2300" dirty="0">
                <a:latin typeface="Times New Roman" panose="02020603050405020304" pitchFamily="18" charset="0"/>
                <a:cs typeface="Times New Roman" panose="02020603050405020304" pitchFamily="18" charset="0"/>
              </a:rPr>
              <a:t>الدراسات السابقة لفروض بور أن ذرة الهيدروجين ما هي إلا أفلاك مسطحة في الوقت</a:t>
            </a:r>
            <a:br>
              <a:rPr lang="ar-SA" sz="2300" dirty="0">
                <a:latin typeface="Times New Roman" panose="02020603050405020304" pitchFamily="18" charset="0"/>
                <a:cs typeface="Times New Roman" panose="02020603050405020304" pitchFamily="18" charset="0"/>
              </a:rPr>
            </a:br>
            <a:r>
              <a:rPr lang="ar-SA" sz="2300" dirty="0">
                <a:latin typeface="Times New Roman" panose="02020603050405020304" pitchFamily="18" charset="0"/>
                <a:cs typeface="Times New Roman" panose="02020603050405020304" pitchFamily="18" charset="0"/>
              </a:rPr>
              <a:t>الذي ثبت فيما بعد أن الذرة لها أبعاد ثلاث في الفراغ.</a:t>
            </a:r>
            <a:endParaRPr lang="en-US" sz="2300" dirty="0">
              <a:latin typeface="Times New Roman" panose="02020603050405020304" pitchFamily="18" charset="0"/>
              <a:cs typeface="Times New Roman" panose="02020603050405020304" pitchFamily="18" charset="0"/>
            </a:endParaRPr>
          </a:p>
          <a:p>
            <a:pPr algn="r" rtl="1">
              <a:lnSpc>
                <a:spcPct val="150000"/>
              </a:lnSpc>
            </a:pPr>
            <a:r>
              <a:rPr lang="ar-SA" sz="2300" dirty="0" smtClean="0">
                <a:latin typeface="Times New Roman" panose="02020603050405020304" pitchFamily="18" charset="0"/>
                <a:cs typeface="Times New Roman" panose="02020603050405020304" pitchFamily="18" charset="0"/>
              </a:rPr>
              <a:t>ظهر </a:t>
            </a:r>
            <a:r>
              <a:rPr lang="ar-SA" sz="2300" dirty="0">
                <a:latin typeface="Times New Roman" panose="02020603050405020304" pitchFamily="18" charset="0"/>
                <a:cs typeface="Times New Roman" panose="02020603050405020304" pitchFamily="18" charset="0"/>
              </a:rPr>
              <a:t>فيما بعد باستخدام ميكانيكا الكم أنه لا بد من وجود أربعة أنواع من الكم المختلفة.</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6775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41248"/>
            <a:ext cx="8915400" cy="2212848"/>
          </a:xfrm>
        </p:spPr>
        <p:txBody>
          <a:bodyPr>
            <a:normAutofit fontScale="85000" lnSpcReduction="10000"/>
          </a:bodyPr>
          <a:lstStyle/>
          <a:p>
            <a:pPr algn="r" rtl="1">
              <a:lnSpc>
                <a:spcPct val="150000"/>
              </a:lnSpc>
            </a:pPr>
            <a:r>
              <a:rPr lang="ar-SA" sz="2400" dirty="0">
                <a:latin typeface="Times New Roman" panose="02020603050405020304" pitchFamily="18" charset="0"/>
                <a:cs typeface="Times New Roman" panose="02020603050405020304" pitchFamily="18" charset="0"/>
              </a:rPr>
              <a:t>اعتمـد بـور فـي صياغـة نظريتـه الذريـة للهيدروجيـن بشـرح طيـف ذرة الهيدروجيـن معتمـداً علـى نظريـة أن بلانك الكوانتية. معتبراً أن الشــعاع الصــادر عــن الهيدروجيــن الســاخن هــو نتيجــة انتقــال داخلــي لإلكترون ذرة الهيدروجين. ويطبـق أيضـاً علـى الشـعاع الصـادر مفهـوم الوحـدات الكوانتيـة.</a:t>
            </a:r>
            <a:br>
              <a:rPr lang="ar-SA"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pic>
        <p:nvPicPr>
          <p:cNvPr id="4" name="Picture 3" descr="https://sp-ao.shortpixel.ai/client/to_webp,q_glossy,ret_img,w_623,h_399/https:/learnchemistry12.com/wp-content/uploads/2018/01/2018-01-15_125022.png"/>
          <p:cNvPicPr/>
          <p:nvPr/>
        </p:nvPicPr>
        <p:blipFill>
          <a:blip r:embed="rId2">
            <a:extLst>
              <a:ext uri="{28A0092B-C50C-407E-A947-70E740481C1C}">
                <a14:useLocalDpi xmlns:a14="http://schemas.microsoft.com/office/drawing/2010/main" val="0"/>
              </a:ext>
            </a:extLst>
          </a:blip>
          <a:srcRect/>
          <a:stretch>
            <a:fillRect/>
          </a:stretch>
        </p:blipFill>
        <p:spPr bwMode="auto">
          <a:xfrm>
            <a:off x="1603120" y="2310256"/>
            <a:ext cx="6672199" cy="4438015"/>
          </a:xfrm>
          <a:prstGeom prst="rect">
            <a:avLst/>
          </a:prstGeom>
          <a:noFill/>
          <a:ln>
            <a:noFill/>
          </a:ln>
        </p:spPr>
      </p:pic>
    </p:spTree>
    <p:extLst>
      <p:ext uri="{BB962C8B-B14F-4D97-AF65-F5344CB8AC3E}">
        <p14:creationId xmlns:p14="http://schemas.microsoft.com/office/powerpoint/2010/main" val="133906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32104"/>
            <a:ext cx="8915400" cy="5870448"/>
          </a:xfrm>
        </p:spPr>
        <p:txBody>
          <a:bodyPr>
            <a:normAutofit/>
          </a:bodyPr>
          <a:lstStyle/>
          <a:p>
            <a:pPr algn="r" rtl="1">
              <a:lnSpc>
                <a:spcPct val="150000"/>
              </a:lnSpc>
            </a:pPr>
            <a:r>
              <a:rPr lang="ar-SA" sz="2400" dirty="0">
                <a:latin typeface="Times New Roman" panose="02020603050405020304" pitchFamily="18" charset="0"/>
                <a:cs typeface="Times New Roman" panose="02020603050405020304" pitchFamily="18" charset="0"/>
              </a:rPr>
              <a:t>أفترض عالم الطبيعة الدانمركي نيلز بوهر </a:t>
            </a:r>
            <a:r>
              <a:rPr lang="en-GB" sz="2400" dirty="0">
                <a:latin typeface="Times New Roman" panose="02020603050405020304" pitchFamily="18" charset="0"/>
                <a:cs typeface="Times New Roman" panose="02020603050405020304" pitchFamily="18" charset="0"/>
              </a:rPr>
              <a:t>1913</a:t>
            </a:r>
            <a:r>
              <a:rPr lang="ar-SA" sz="2400" dirty="0">
                <a:latin typeface="Times New Roman" panose="02020603050405020304" pitchFamily="18" charset="0"/>
                <a:cs typeface="Times New Roman" panose="02020603050405020304" pitchFamily="18" charset="0"/>
              </a:rPr>
              <a:t> أن مستويات الطاقة في الذرة ترمز إلى أغلفة تدور فيها الإلكترونات الموجودة بالذرة والإلكترون الدائر في الغلاف يكون في حالة </a:t>
            </a:r>
            <a:r>
              <a:rPr lang="ar-SA" sz="2400" dirty="0" smtClean="0">
                <a:latin typeface="Times New Roman" panose="02020603050405020304" pitchFamily="18" charset="0"/>
                <a:cs typeface="Times New Roman" panose="02020603050405020304" pitchFamily="18" charset="0"/>
              </a:rPr>
              <a:t>سكون</a:t>
            </a:r>
            <a:r>
              <a:rPr lang="en-GB" sz="2400" dirty="0" smtClean="0">
                <a:latin typeface="Times New Roman" panose="02020603050405020304" pitchFamily="18" charset="0"/>
                <a:cs typeface="Times New Roman" panose="02020603050405020304" pitchFamily="18" charset="0"/>
              </a:rPr>
              <a:t>(stationary </a:t>
            </a:r>
            <a:r>
              <a:rPr lang="en-GB" sz="2400" dirty="0">
                <a:latin typeface="Times New Roman" panose="02020603050405020304" pitchFamily="18" charset="0"/>
                <a:cs typeface="Times New Roman" panose="02020603050405020304" pitchFamily="18" charset="0"/>
              </a:rPr>
              <a:t>state) </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مادامت </a:t>
            </a:r>
            <a:r>
              <a:rPr lang="ar-SA" sz="2400" dirty="0">
                <a:latin typeface="Times New Roman" panose="02020603050405020304" pitchFamily="18" charset="0"/>
                <a:cs typeface="Times New Roman" panose="02020603050405020304" pitchFamily="18" charset="0"/>
              </a:rPr>
              <a:t>الذرة في حالة سكون. بمعنى أن الذرة مادامت لا تمتص طاقة أو تشع طاقة فالإلكترون في حالة ثبات في مداره. وبالتالي فإن التغير في الطاقة سواء امتصت طاقة أو حدث إشعاع فأن الالكترونات تقفز من غلاف ذو طاقة أقل إلى مدار ذو طاقة أعلى والعكس.</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400" dirty="0">
                <a:latin typeface="Times New Roman" panose="02020603050405020304" pitchFamily="18" charset="0"/>
                <a:cs typeface="Times New Roman" panose="02020603050405020304" pitchFamily="18" charset="0"/>
              </a:rPr>
              <a:t>وأضاف بوهر على أن الالكترونات تنتقل من مستوي الطاقة الأقل </a:t>
            </a:r>
            <a:r>
              <a:rPr lang="en-GB" sz="2400" dirty="0">
                <a:latin typeface="Times New Roman" panose="02020603050405020304" pitchFamily="18" charset="0"/>
                <a:cs typeface="Times New Roman" panose="02020603050405020304" pitchFamily="18" charset="0"/>
              </a:rPr>
              <a:t>E</a:t>
            </a:r>
            <a:r>
              <a:rPr lang="en-GB" sz="2400" baseline="-25000" dirty="0">
                <a:latin typeface="Times New Roman" panose="02020603050405020304" pitchFamily="18" charset="0"/>
                <a:cs typeface="Times New Roman" panose="02020603050405020304" pitchFamily="18" charset="0"/>
              </a:rPr>
              <a:t>1</a:t>
            </a:r>
            <a:r>
              <a:rPr lang="ar-SA" sz="2400" dirty="0">
                <a:latin typeface="Times New Roman" panose="02020603050405020304" pitchFamily="18" charset="0"/>
                <a:cs typeface="Times New Roman" panose="02020603050405020304" pitchFamily="18" charset="0"/>
              </a:rPr>
              <a:t> إلى مستوى الطاقة آخر أعلى </a:t>
            </a:r>
            <a:r>
              <a:rPr lang="en-GB" sz="2400" dirty="0">
                <a:latin typeface="Times New Roman" panose="02020603050405020304" pitchFamily="18" charset="0"/>
                <a:cs typeface="Times New Roman" panose="02020603050405020304" pitchFamily="18" charset="0"/>
              </a:rPr>
              <a:t>E</a:t>
            </a:r>
            <a:r>
              <a:rPr lang="en-GB" sz="2400" baseline="-25000" dirty="0">
                <a:latin typeface="Times New Roman" panose="02020603050405020304" pitchFamily="18" charset="0"/>
                <a:cs typeface="Times New Roman" panose="02020603050405020304" pitchFamily="18" charset="0"/>
              </a:rPr>
              <a:t>2</a:t>
            </a:r>
            <a:r>
              <a:rPr lang="ar-SA" sz="2400" dirty="0">
                <a:latin typeface="Times New Roman" panose="02020603050405020304" pitchFamily="18" charset="0"/>
                <a:cs typeface="Times New Roman" panose="02020603050405020304" pitchFamily="18" charset="0"/>
              </a:rPr>
              <a:t> . وبعد فترة زمنية تعود الالكترونات إلى مدارها الأصلي وتخرج هذه الطاقة الممتصة على هيئة ضوء أو إشعاع مسببة خطوط الطيف المختلفة بحسب رقم المدار</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1514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0784" y="950976"/>
            <a:ext cx="9803828" cy="4599432"/>
          </a:xfrm>
        </p:spPr>
        <p:txBody>
          <a:bodyPr/>
          <a:lstStyle/>
          <a:p>
            <a:pPr marL="0" indent="0" algn="r" rtl="1">
              <a:lnSpc>
                <a:spcPct val="150000"/>
              </a:lnSpc>
              <a:buNone/>
            </a:pPr>
            <a:r>
              <a:rPr lang="ar-SA" sz="2400" b="1" dirty="0">
                <a:latin typeface="Times New Roman" panose="02020603050405020304" pitchFamily="18" charset="0"/>
                <a:cs typeface="Times New Roman" panose="02020603050405020304" pitchFamily="18" charset="0"/>
              </a:rPr>
              <a:t>استخدم بور بعض فروض رذرفورد عن تركيب الذرة وهي:</a:t>
            </a:r>
            <a:endParaRPr lang="en-US" sz="2400" b="1" dirty="0">
              <a:latin typeface="Times New Roman" panose="02020603050405020304" pitchFamily="18" charset="0"/>
              <a:cs typeface="Times New Roman" panose="02020603050405020304" pitchFamily="18" charset="0"/>
            </a:endParaRPr>
          </a:p>
          <a:p>
            <a:pPr algn="r" rtl="1">
              <a:lnSpc>
                <a:spcPct val="150000"/>
              </a:lnSpc>
            </a:pPr>
            <a:r>
              <a:rPr lang="ar-SA" sz="2400" dirty="0">
                <a:latin typeface="Times New Roman" panose="02020603050405020304" pitchFamily="18" charset="0"/>
                <a:cs typeface="Times New Roman" panose="02020603050405020304" pitchFamily="18" charset="0"/>
              </a:rPr>
              <a:t>1- يوجد</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في</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مركز</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الذرة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نواة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موجبة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الشحنة.</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4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عدد</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البروتونات</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الموجبة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داخل</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النواة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يساوى</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عدد</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الإلكترونات</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السالبة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التي</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تدور</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حول</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النواة</a:t>
            </a:r>
            <a:r>
              <a:rPr lang="en-GB"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algn="r" rtl="1">
              <a:lnSpc>
                <a:spcPct val="150000"/>
              </a:lnSpc>
            </a:pPr>
            <a:r>
              <a:rPr lang="ar-SA" sz="2400" dirty="0" smtClean="0">
                <a:latin typeface="Times New Roman" panose="02020603050405020304" pitchFamily="18" charset="0"/>
                <a:cs typeface="Times New Roman" panose="02020603050405020304" pitchFamily="18" charset="0"/>
              </a:rPr>
              <a:t>3</a:t>
            </a:r>
            <a:r>
              <a:rPr lang="ar-SA" sz="2400" dirty="0">
                <a:latin typeface="Times New Roman" panose="02020603050405020304" pitchFamily="18" charset="0"/>
                <a:cs typeface="Times New Roman" panose="02020603050405020304" pitchFamily="18" charset="0"/>
              </a:rPr>
              <a:t> أثناء</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دوران</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الإلكترون</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حول</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النواة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تنشأ</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قوة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طاردة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مركزية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ناتجة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عن</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سرعة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دوران</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الإلكترونات</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تتعادل</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مع</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قوة الجذب</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المركزية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الناتجة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من</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جذب</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النواة</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للإلكترونات</a:t>
            </a:r>
            <a:r>
              <a:rPr lang="en-GB"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63184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9674" y="410546"/>
            <a:ext cx="10524898" cy="6316825"/>
          </a:xfrm>
        </p:spPr>
        <p:txBody>
          <a:bodyPr>
            <a:noAutofit/>
          </a:bodyPr>
          <a:lstStyle/>
          <a:p>
            <a:pPr marL="0" indent="0" algn="r" rtl="1">
              <a:lnSpc>
                <a:spcPct val="150000"/>
              </a:lnSpc>
              <a:buNone/>
            </a:pPr>
            <a:r>
              <a:rPr lang="ar-SA" sz="2400" b="1" dirty="0">
                <a:latin typeface="Times New Roman" panose="02020603050405020304" pitchFamily="18" charset="0"/>
                <a:cs typeface="Times New Roman" panose="02020603050405020304" pitchFamily="18" charset="0"/>
              </a:rPr>
              <a:t>ثم أضاف بور الفروض الآتية إلى فروض رذرفورد</a:t>
            </a:r>
            <a:r>
              <a:rPr lang="ar-SA" sz="2400" b="1" dirty="0" smtClean="0">
                <a:latin typeface="Times New Roman" panose="02020603050405020304" pitchFamily="18" charset="0"/>
                <a:cs typeface="Times New Roman" panose="02020603050405020304" pitchFamily="18" charset="0"/>
              </a:rPr>
              <a:t>:</a:t>
            </a:r>
            <a:endParaRPr lang="ar-IQ" sz="2400" b="1" dirty="0" smtClean="0">
              <a:latin typeface="Times New Roman" panose="02020603050405020304" pitchFamily="18" charset="0"/>
              <a:cs typeface="Times New Roman" panose="02020603050405020304" pitchFamily="18" charset="0"/>
            </a:endParaRPr>
          </a:p>
          <a:p>
            <a:pPr algn="r" rtl="1">
              <a:lnSpc>
                <a:spcPct val="150000"/>
              </a:lnSpc>
            </a:pPr>
            <a:r>
              <a:rPr lang="ar-SA" sz="2200" dirty="0">
                <a:latin typeface="Times New Roman" panose="02020603050405020304" pitchFamily="18" charset="0"/>
                <a:cs typeface="Times New Roman" panose="02020603050405020304" pitchFamily="18" charset="0"/>
              </a:rPr>
              <a:t>تتحرك</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الإلكترونات</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حول</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النواة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حركة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سريعة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دون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أن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تفقد</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أو</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تكتسب</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أي</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قدر</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الطاقة</a:t>
            </a:r>
            <a:r>
              <a:rPr lang="en-GB" sz="2200" dirty="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a:t>
            </a:r>
            <a:endParaRPr lang="ar-IQ" sz="2200" dirty="0" smtClean="0">
              <a:latin typeface="Times New Roman" panose="02020603050405020304" pitchFamily="18" charset="0"/>
              <a:cs typeface="Times New Roman" panose="02020603050405020304" pitchFamily="18" charset="0"/>
            </a:endParaRPr>
          </a:p>
          <a:p>
            <a:pPr algn="r" rtl="1">
              <a:lnSpc>
                <a:spcPct val="150000"/>
              </a:lnSpc>
            </a:pPr>
            <a:r>
              <a:rPr lang="ar-SA" sz="2200" dirty="0">
                <a:latin typeface="Times New Roman" panose="02020603050405020304" pitchFamily="18" charset="0"/>
                <a:cs typeface="Times New Roman" panose="02020603050405020304" pitchFamily="18" charset="0"/>
              </a:rPr>
              <a:t>تدور</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الإلكترونات</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حول</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النواة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في</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عدد</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مستويات</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الطاقة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المحددة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و</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الثابتة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و</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تعتبر</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الفراغات</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 الموجودة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بين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هذه المستويات</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مناطق</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محرمة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تماماً</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لدوران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الإلكترونات</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فيها</a:t>
            </a:r>
            <a:r>
              <a:rPr lang="en-US" sz="2200" dirty="0">
                <a:latin typeface="Times New Roman" panose="02020603050405020304" pitchFamily="18" charset="0"/>
                <a:cs typeface="Times New Roman" panose="02020603050405020304" pitchFamily="18" charset="0"/>
              </a:rPr>
              <a:t> </a:t>
            </a:r>
            <a:r>
              <a:rPr lang="en-US" sz="2400" dirty="0" smtClean="0"/>
              <a:t>.</a:t>
            </a:r>
            <a:endParaRPr lang="ar-IQ" sz="2400" dirty="0" smtClean="0"/>
          </a:p>
          <a:p>
            <a:pPr algn="r" rtl="1">
              <a:lnSpc>
                <a:spcPct val="150000"/>
              </a:lnSpc>
            </a:pPr>
            <a:r>
              <a:rPr lang="ar-SA" sz="2200" dirty="0">
                <a:latin typeface="Times New Roman" panose="02020603050405020304" pitchFamily="18" charset="0"/>
                <a:cs typeface="Times New Roman" panose="02020603050405020304" pitchFamily="18" charset="0"/>
              </a:rPr>
              <a:t>للإلكترون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أثناء</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حركته</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حول</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النواة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طاقة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معينة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تتوقف</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على</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بعد</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مستوى</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الطاقة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عن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النواة</a:t>
            </a:r>
            <a:r>
              <a:rPr lang="en-US" sz="2200" dirty="0">
                <a:latin typeface="Times New Roman" panose="02020603050405020304" pitchFamily="18" charset="0"/>
                <a:cs typeface="Times New Roman" panose="02020603050405020304" pitchFamily="18" charset="0"/>
              </a:rPr>
              <a:t> ) </a:t>
            </a:r>
            <a:r>
              <a:rPr lang="ar-SA" sz="2200" dirty="0">
                <a:latin typeface="Times New Roman" panose="02020603050405020304" pitchFamily="18" charset="0"/>
                <a:cs typeface="Times New Roman" panose="02020603050405020304" pitchFamily="18" charset="0"/>
              </a:rPr>
              <a:t>تزداد</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طاقة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المستوى</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كلما زاد</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نصف</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قطره أي كلما</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ابتعد</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عن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النواة</a:t>
            </a:r>
            <a:r>
              <a:rPr lang="en-US" sz="2200" dirty="0">
                <a:latin typeface="Times New Roman" panose="02020603050405020304" pitchFamily="18" charset="0"/>
                <a:cs typeface="Times New Roman" panose="02020603050405020304" pitchFamily="18" charset="0"/>
              </a:rPr>
              <a:t> </a:t>
            </a:r>
            <a:r>
              <a:rPr lang="ar-IQ"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و</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يعبر</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عن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طاقة كل</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مستوى</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 بعدد</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صحيح يسمى عدد</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الكم</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 الرئيسي</a:t>
            </a:r>
            <a:r>
              <a:rPr lang="ar-SA" sz="2200" dirty="0" smtClean="0">
                <a:latin typeface="Times New Roman" panose="02020603050405020304" pitchFamily="18" charset="0"/>
                <a:cs typeface="Times New Roman" panose="02020603050405020304" pitchFamily="18" charset="0"/>
              </a:rPr>
              <a:t>.</a:t>
            </a:r>
            <a:endParaRPr lang="ar-IQ" sz="2200" dirty="0" smtClean="0">
              <a:latin typeface="Times New Roman" panose="02020603050405020304" pitchFamily="18" charset="0"/>
              <a:cs typeface="Times New Roman" panose="02020603050405020304" pitchFamily="18" charset="0"/>
            </a:endParaRPr>
          </a:p>
          <a:p>
            <a:pPr algn="r" rtl="1">
              <a:lnSpc>
                <a:spcPct val="150000"/>
              </a:lnSpc>
            </a:pPr>
            <a:r>
              <a:rPr lang="ar-SA" sz="2200" dirty="0">
                <a:latin typeface="Times New Roman" panose="02020603050405020304" pitchFamily="18" charset="0"/>
                <a:cs typeface="Times New Roman" panose="02020603050405020304" pitchFamily="18" charset="0"/>
              </a:rPr>
              <a:t>في</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الحالة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المستقرة: يبقى</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الإلكترون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في</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أقل</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مستويات</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الطاقة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المتاحة</a:t>
            </a:r>
            <a:r>
              <a:rPr lang="ar-SA" sz="2200" dirty="0" smtClean="0">
                <a:latin typeface="Times New Roman" panose="02020603050405020304" pitchFamily="18" charset="0"/>
                <a:cs typeface="Times New Roman" panose="02020603050405020304" pitchFamily="18" charset="0"/>
              </a:rPr>
              <a:t>.</a:t>
            </a:r>
            <a:endParaRPr lang="ar-IQ" sz="2200" dirty="0" smtClean="0">
              <a:latin typeface="Times New Roman" panose="02020603050405020304" pitchFamily="18" charset="0"/>
              <a:cs typeface="Times New Roman" panose="02020603050405020304" pitchFamily="18" charset="0"/>
            </a:endParaRPr>
          </a:p>
          <a:p>
            <a:pPr algn="r" rtl="1">
              <a:lnSpc>
                <a:spcPct val="150000"/>
              </a:lnSpc>
            </a:pPr>
            <a:r>
              <a:rPr lang="ar-SA" sz="2200" dirty="0">
                <a:latin typeface="Times New Roman" panose="02020603050405020304" pitchFamily="18" charset="0"/>
                <a:cs typeface="Times New Roman" panose="02020603050405020304" pitchFamily="18" charset="0"/>
              </a:rPr>
              <a:t>في</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الحالة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المثارة: يكتسب</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الإلكترون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كماً</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الطاقة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عن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طريق</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التسخين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أو</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التفريغ</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الكهربي</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فينتقل</a:t>
            </a:r>
            <a:r>
              <a:rPr lang="ar-IQ"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مؤقتاً الى</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لمستوى طاقة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أعلى </a:t>
            </a:r>
            <a:r>
              <a:rPr lang="ar-IQ"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يتوقف</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على</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مقدار</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الكم</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الذي</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اكتسبه</a:t>
            </a:r>
            <a:r>
              <a:rPr lang="en-GB" sz="2200" dirty="0">
                <a:latin typeface="Times New Roman" panose="02020603050405020304" pitchFamily="18" charset="0"/>
                <a:cs typeface="Times New Roman" panose="02020603050405020304" pitchFamily="18" charset="0"/>
              </a:rPr>
              <a:t> ( </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ويكون الإلكترون </a:t>
            </a:r>
            <a:r>
              <a:rPr lang="ar-SA" sz="2200" dirty="0" smtClean="0">
                <a:latin typeface="Times New Roman" panose="02020603050405020304" pitchFamily="18" charset="0"/>
                <a:cs typeface="Times New Roman" panose="02020603050405020304" pitchFamily="18" charset="0"/>
              </a:rPr>
              <a:t>في </a:t>
            </a:r>
            <a:r>
              <a:rPr lang="ar-SA" sz="2200" dirty="0">
                <a:latin typeface="Times New Roman" panose="02020603050405020304" pitchFamily="18" charset="0"/>
                <a:cs typeface="Times New Roman" panose="02020603050405020304" pitchFamily="18" charset="0"/>
              </a:rPr>
              <a:t>المستوى الأعلى في وضع غير مستقر</a:t>
            </a:r>
            <a:r>
              <a:rPr lang="ar-IQ"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فيعود</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مرة </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أخرى</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لمستواه</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الأصلي</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حيث</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يفقد</a:t>
            </a:r>
            <a:r>
              <a:rPr lang="en-US" sz="2200" dirty="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نفس</a:t>
            </a:r>
            <a:r>
              <a:rPr lang="ar-IQ" sz="2200" dirty="0" smtClean="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الكم</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من</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الطاقة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المكتسب</a:t>
            </a:r>
            <a:r>
              <a:rPr lang="en-US" sz="2200" dirty="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على</a:t>
            </a:r>
            <a:r>
              <a:rPr lang="ar-SA" sz="2400" dirty="0" smtClean="0"/>
              <a:t> </a:t>
            </a:r>
            <a:r>
              <a:rPr lang="ar-SA" sz="2200" dirty="0" smtClean="0">
                <a:latin typeface="Times New Roman" panose="02020603050405020304" pitchFamily="18" charset="0"/>
                <a:cs typeface="Times New Roman" panose="02020603050405020304" pitchFamily="18" charset="0"/>
              </a:rPr>
              <a:t>هيئة</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إشعاع</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من</a:t>
            </a:r>
            <a:r>
              <a:rPr lang="en-US" sz="2200" dirty="0">
                <a:latin typeface="Times New Roman" panose="02020603050405020304" pitchFamily="18" charset="0"/>
                <a:cs typeface="Times New Roman" panose="02020603050405020304" pitchFamily="18" charset="0"/>
              </a:rPr>
              <a:t> </a:t>
            </a:r>
            <a:r>
              <a:rPr lang="ar-SA" sz="2200" dirty="0" smtClean="0">
                <a:latin typeface="Times New Roman" panose="02020603050405020304" pitchFamily="18" charset="0"/>
                <a:cs typeface="Times New Roman" panose="02020603050405020304" pitchFamily="18" charset="0"/>
              </a:rPr>
              <a:t>الضوء</a:t>
            </a:r>
            <a:r>
              <a:rPr lang="en-US" sz="2200" dirty="0" smtClean="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له</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طول</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موجي و</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تردد</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مميز</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منتجاً</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طيف</a:t>
            </a:r>
            <a:r>
              <a:rPr lang="ar-IQ"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خطى</a:t>
            </a:r>
            <a:r>
              <a:rPr lang="en-US" sz="2200" dirty="0">
                <a:latin typeface="Times New Roman" panose="02020603050405020304" pitchFamily="18" charset="0"/>
                <a:cs typeface="Times New Roman" panose="02020603050405020304" pitchFamily="18" charset="0"/>
              </a:rPr>
              <a:t> </a:t>
            </a:r>
            <a:r>
              <a:rPr lang="ar-SA" sz="2200" dirty="0">
                <a:latin typeface="Times New Roman" panose="02020603050405020304" pitchFamily="18" charset="0"/>
                <a:cs typeface="Times New Roman" panose="02020603050405020304" pitchFamily="18" charset="0"/>
              </a:rPr>
              <a:t>مميز</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lgn="r" rtl="1">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190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368" y="886968"/>
            <a:ext cx="9703244" cy="1837944"/>
          </a:xfrm>
        </p:spPr>
        <p:txBody>
          <a:bodyPr>
            <a:normAutofit/>
          </a:bodyPr>
          <a:lstStyle/>
          <a:p>
            <a:pPr algn="r" rtl="1">
              <a:lnSpc>
                <a:spcPct val="150000"/>
              </a:lnSpc>
            </a:pPr>
            <a:r>
              <a:rPr lang="ar-SA" sz="2400" dirty="0">
                <a:latin typeface="Times New Roman" panose="02020603050405020304" pitchFamily="18" charset="0"/>
                <a:cs typeface="Times New Roman" panose="02020603050405020304" pitchFamily="18" charset="0"/>
              </a:rPr>
              <a:t>وقد أضاف بوهر افتراضاً آخر ويعرف (شرط الكم) وهو العزم الدائري </a:t>
            </a:r>
            <a:r>
              <a:rPr lang="en-US" sz="2400" dirty="0">
                <a:latin typeface="Times New Roman" panose="02020603050405020304" pitchFamily="18" charset="0"/>
                <a:cs typeface="Times New Roman" panose="02020603050405020304" pitchFamily="18" charset="0"/>
              </a:rPr>
              <a:t>(Angular Momentum) </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وهو </a:t>
            </a:r>
            <a:r>
              <a:rPr lang="ar-SA" sz="2400" dirty="0">
                <a:latin typeface="Times New Roman" panose="02020603050405020304" pitchFamily="18" charset="0"/>
                <a:cs typeface="Times New Roman" panose="02020603050405020304" pitchFamily="18" charset="0"/>
              </a:rPr>
              <a:t>أن  الإلكترون  يدور في غلاف ثابت يساوي عدد صحيح </a:t>
            </a:r>
            <a:r>
              <a:rPr lang="en-GB" sz="2400" dirty="0">
                <a:latin typeface="Times New Roman" panose="02020603050405020304" pitchFamily="18" charset="0"/>
                <a:cs typeface="Times New Roman" panose="02020603050405020304" pitchFamily="18" charset="0"/>
              </a:rPr>
              <a:t>(n) </a:t>
            </a:r>
            <a:r>
              <a:rPr lang="ar-SA" sz="2400" dirty="0">
                <a:latin typeface="Times New Roman" panose="02020603050405020304" pitchFamily="18" charset="0"/>
                <a:cs typeface="Times New Roman" panose="02020603050405020304" pitchFamily="18" charset="0"/>
              </a:rPr>
              <a:t>مضروباً</a:t>
            </a:r>
            <a:r>
              <a:rPr lang="ar-IQ"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في </a:t>
            </a:r>
            <a:r>
              <a:rPr lang="en-GB" sz="2400" dirty="0">
                <a:latin typeface="Times New Roman" panose="02020603050405020304" pitchFamily="18" charset="0"/>
                <a:cs typeface="Times New Roman" panose="02020603050405020304" pitchFamily="18" charset="0"/>
              </a:rPr>
              <a:t>h/2π</a:t>
            </a:r>
            <a:r>
              <a:rPr lang="ar-SA" sz="2400" dirty="0">
                <a:latin typeface="Times New Roman" panose="02020603050405020304" pitchFamily="18" charset="0"/>
                <a:cs typeface="Times New Roman" panose="02020603050405020304" pitchFamily="18" charset="0"/>
              </a:rPr>
              <a:t> حيث </a:t>
            </a:r>
            <a:r>
              <a:rPr lang="en-GB" sz="2400" dirty="0">
                <a:latin typeface="Times New Roman" panose="02020603050405020304" pitchFamily="18" charset="0"/>
                <a:cs typeface="Times New Roman" panose="02020603050405020304" pitchFamily="18" charset="0"/>
              </a:rPr>
              <a:t>h</a:t>
            </a:r>
            <a:r>
              <a:rPr lang="ar-SA" sz="2400" dirty="0">
                <a:latin typeface="Times New Roman" panose="02020603050405020304" pitchFamily="18" charset="0"/>
                <a:cs typeface="Times New Roman" panose="02020603050405020304" pitchFamily="18" charset="0"/>
              </a:rPr>
              <a:t> ثابت </a:t>
            </a:r>
            <a:r>
              <a:rPr lang="ar-SA" sz="2400" dirty="0" smtClean="0">
                <a:latin typeface="Times New Roman" panose="02020603050405020304" pitchFamily="18" charset="0"/>
                <a:cs typeface="Times New Roman" panose="02020603050405020304" pitchFamily="18" charset="0"/>
              </a:rPr>
              <a:t>بلانك</a:t>
            </a:r>
            <a:r>
              <a:rPr lang="ar-IQ"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r" rtl="1"/>
            <a:endParaRPr lang="en-US" sz="2400" dirty="0">
              <a:latin typeface="Times New Roman" panose="02020603050405020304" pitchFamily="18" charset="0"/>
              <a:cs typeface="Times New Roman" panose="02020603050405020304" pitchFamily="18" charset="0"/>
            </a:endParaRPr>
          </a:p>
        </p:txBody>
      </p:sp>
      <p:pic>
        <p:nvPicPr>
          <p:cNvPr id="4" name="Picture 3" descr="E:\3 جامعة البصرة\1- المحاضرات\المرحلة الأولى\Pics\001.jpg"/>
          <p:cNvPicPr/>
          <p:nvPr/>
        </p:nvPicPr>
        <p:blipFill>
          <a:blip r:embed="rId2">
            <a:extLst>
              <a:ext uri="{28A0092B-C50C-407E-A947-70E740481C1C}">
                <a14:useLocalDpi xmlns:a14="http://schemas.microsoft.com/office/drawing/2010/main" val="0"/>
              </a:ext>
            </a:extLst>
          </a:blip>
          <a:srcRect/>
          <a:stretch>
            <a:fillRect/>
          </a:stretch>
        </p:blipFill>
        <p:spPr bwMode="auto">
          <a:xfrm>
            <a:off x="1220342" y="2123567"/>
            <a:ext cx="4586097" cy="3216530"/>
          </a:xfrm>
          <a:prstGeom prst="rect">
            <a:avLst/>
          </a:prstGeom>
          <a:noFill/>
          <a:ln>
            <a:noFill/>
          </a:ln>
        </p:spPr>
      </p:pic>
      <p:sp>
        <p:nvSpPr>
          <p:cNvPr id="5" name="Rectangle 4"/>
          <p:cNvSpPr/>
          <p:nvPr/>
        </p:nvSpPr>
        <p:spPr>
          <a:xfrm>
            <a:off x="5358384" y="5109264"/>
            <a:ext cx="6025896" cy="461665"/>
          </a:xfrm>
          <a:prstGeom prst="rect">
            <a:avLst/>
          </a:prstGeom>
        </p:spPr>
        <p:txBody>
          <a:bodyPr wrap="square">
            <a:spAutoFit/>
          </a:bodyPr>
          <a:lstStyle/>
          <a:p>
            <a:pPr rtl="1"/>
            <a:r>
              <a:rPr lang="ar-SA" sz="2400" dirty="0">
                <a:solidFill>
                  <a:srgbClr val="000000"/>
                </a:solidFill>
                <a:ea typeface="Calibri" panose="020F0502020204030204" pitchFamily="34" charset="0"/>
                <a:cs typeface="Times New Roman" panose="02020603050405020304" pitchFamily="18" charset="0"/>
              </a:rPr>
              <a:t>العزم الدائري للإلكترون = 	</a:t>
            </a:r>
            <a:r>
              <a:rPr lang="en-US" sz="2400" dirty="0" smtClean="0">
                <a:solidFill>
                  <a:srgbClr val="000000"/>
                </a:solidFill>
                <a:ea typeface="Calibri" panose="020F0502020204030204" pitchFamily="34" charset="0"/>
                <a:cs typeface="Times New Roman" panose="02020603050405020304" pitchFamily="18" charset="0"/>
              </a:rPr>
              <a:t>   </a:t>
            </a:r>
            <a:r>
              <a:rPr lang="ar-SA" sz="2400" dirty="0" smtClean="0">
                <a:solidFill>
                  <a:srgbClr val="000000"/>
                </a:solidFill>
                <a:ea typeface="Calibri" panose="020F0502020204030204" pitchFamily="34" charset="0"/>
                <a:cs typeface="Times New Roman" panose="02020603050405020304" pitchFamily="18" charset="0"/>
              </a:rPr>
              <a:t>(</a:t>
            </a:r>
            <a:r>
              <a:rPr lang="en-GB" sz="2400" dirty="0">
                <a:solidFill>
                  <a:srgbClr val="000000"/>
                </a:solidFill>
                <a:latin typeface="Times New Roman" panose="02020603050405020304" pitchFamily="18" charset="0"/>
                <a:ea typeface="Calibri" panose="020F0502020204030204" pitchFamily="34" charset="0"/>
              </a:rPr>
              <a:t>1</a:t>
            </a:r>
            <a:r>
              <a:rPr lang="ar-SA" sz="2400" dirty="0">
                <a:solidFill>
                  <a:srgbClr val="000000"/>
                </a:solidFill>
                <a:ea typeface="Calibri" panose="020F0502020204030204" pitchFamily="34" charset="0"/>
                <a:cs typeface="Times New Roman" panose="02020603050405020304" pitchFamily="18" charset="0"/>
              </a:rPr>
              <a:t>)	  </a:t>
            </a:r>
            <a:r>
              <a:rPr lang="en-GB" sz="2400" dirty="0">
                <a:solidFill>
                  <a:srgbClr val="000000"/>
                </a:solidFill>
                <a:latin typeface="Times New Roman" panose="02020603050405020304" pitchFamily="18" charset="0"/>
                <a:ea typeface="Calibri" panose="020F0502020204030204" pitchFamily="34" charset="0"/>
              </a:rPr>
              <a:t>n h / 2π</a:t>
            </a:r>
            <a:r>
              <a:rPr lang="ar-SA" sz="2400" dirty="0">
                <a:solidFill>
                  <a:srgbClr val="000000"/>
                </a:solidFill>
                <a:ea typeface="Calibri" panose="020F0502020204030204" pitchFamily="34" charset="0"/>
                <a:cs typeface="Times New Roman" panose="02020603050405020304" pitchFamily="18" charset="0"/>
              </a:rPr>
              <a:t>	</a:t>
            </a:r>
            <a:endParaRPr lang="en-US" sz="2400" dirty="0"/>
          </a:p>
        </p:txBody>
      </p:sp>
      <p:sp>
        <p:nvSpPr>
          <p:cNvPr id="2" name="Rectangle 1"/>
          <p:cNvSpPr/>
          <p:nvPr/>
        </p:nvSpPr>
        <p:spPr>
          <a:xfrm>
            <a:off x="7105261" y="2887718"/>
            <a:ext cx="4198585" cy="830997"/>
          </a:xfrm>
          <a:prstGeom prst="rect">
            <a:avLst/>
          </a:prstGeom>
        </p:spPr>
        <p:txBody>
          <a:bodyPr wrap="none">
            <a:spAutoFit/>
          </a:bodyPr>
          <a:lstStyle/>
          <a:p>
            <a:r>
              <a:rPr lang="en-US" sz="2400" dirty="0" smtClean="0">
                <a:solidFill>
                  <a:srgbClr val="202124"/>
                </a:solidFill>
                <a:latin typeface="Times New Roman" panose="02020603050405020304" pitchFamily="18" charset="0"/>
                <a:cs typeface="Times New Roman" panose="02020603050405020304" pitchFamily="18" charset="0"/>
              </a:rPr>
              <a:t>h = 6.62607004 </a:t>
            </a:r>
            <a:r>
              <a:rPr lang="en-US" sz="2400" dirty="0">
                <a:solidFill>
                  <a:srgbClr val="202124"/>
                </a:solidFill>
                <a:latin typeface="Times New Roman" panose="02020603050405020304" pitchFamily="18" charset="0"/>
                <a:cs typeface="Times New Roman" panose="02020603050405020304" pitchFamily="18" charset="0"/>
              </a:rPr>
              <a:t>× 10</a:t>
            </a:r>
            <a:r>
              <a:rPr lang="en-US" sz="2400" baseline="30000" dirty="0">
                <a:solidFill>
                  <a:srgbClr val="202124"/>
                </a:solidFill>
                <a:latin typeface="Times New Roman" panose="02020603050405020304" pitchFamily="18" charset="0"/>
                <a:cs typeface="Times New Roman" panose="02020603050405020304" pitchFamily="18" charset="0"/>
              </a:rPr>
              <a:t>-34</a:t>
            </a:r>
            <a:r>
              <a:rPr lang="en-US" sz="2400" dirty="0">
                <a:solidFill>
                  <a:srgbClr val="202124"/>
                </a:solidFill>
                <a:latin typeface="Times New Roman" panose="02020603050405020304" pitchFamily="18" charset="0"/>
                <a:cs typeface="Times New Roman" panose="02020603050405020304" pitchFamily="18" charset="0"/>
              </a:rPr>
              <a:t> m</a:t>
            </a:r>
            <a:r>
              <a:rPr lang="en-US" sz="2400" baseline="30000" dirty="0">
                <a:solidFill>
                  <a:srgbClr val="202124"/>
                </a:solidFill>
                <a:latin typeface="Times New Roman" panose="02020603050405020304" pitchFamily="18" charset="0"/>
                <a:cs typeface="Times New Roman" panose="02020603050405020304" pitchFamily="18" charset="0"/>
              </a:rPr>
              <a:t>2</a:t>
            </a:r>
            <a:r>
              <a:rPr lang="en-US" sz="2400" dirty="0">
                <a:solidFill>
                  <a:srgbClr val="202124"/>
                </a:solidFill>
                <a:latin typeface="Times New Roman" panose="02020603050405020304" pitchFamily="18" charset="0"/>
                <a:cs typeface="Times New Roman" panose="02020603050405020304" pitchFamily="18" charset="0"/>
              </a:rPr>
              <a:t> kg / </a:t>
            </a:r>
            <a:r>
              <a:rPr lang="en-US" sz="2400" dirty="0" smtClean="0">
                <a:solidFill>
                  <a:srgbClr val="202124"/>
                </a:solidFill>
                <a:latin typeface="Times New Roman" panose="02020603050405020304" pitchFamily="18" charset="0"/>
                <a:cs typeface="Times New Roman" panose="02020603050405020304" pitchFamily="18" charset="0"/>
              </a:rPr>
              <a:t>s</a:t>
            </a:r>
          </a:p>
          <a:p>
            <a:r>
              <a:rPr lang="en-US" sz="2400" dirty="0">
                <a:latin typeface="Times New Roman" panose="02020603050405020304" pitchFamily="18" charset="0"/>
                <a:cs typeface="Times New Roman" panose="02020603050405020304" pitchFamily="18" charset="0"/>
              </a:rPr>
              <a:t>π = 22/7</a:t>
            </a:r>
          </a:p>
        </p:txBody>
      </p:sp>
    </p:spTree>
    <p:extLst>
      <p:ext uri="{BB962C8B-B14F-4D97-AF65-F5344CB8AC3E}">
        <p14:creationId xmlns:p14="http://schemas.microsoft.com/office/powerpoint/2010/main" val="2184439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95728" y="836783"/>
            <a:ext cx="9134856" cy="1133965"/>
          </a:xfrm>
          <a:prstGeom prst="rect">
            <a:avLst/>
          </a:prstGeom>
        </p:spPr>
        <p:txBody>
          <a:bodyPr wrap="squar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وبما أن العزم الدائري لأي جسم يتحرك في مسار دائري = الكتلة × السرعة × نصف القطر  فإن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3026664" y="2310307"/>
            <a:ext cx="7799832" cy="461665"/>
          </a:xfrm>
          <a:prstGeom prst="rect">
            <a:avLst/>
          </a:prstGeom>
        </p:spPr>
        <p:txBody>
          <a:bodyPr wrap="square">
            <a:spAutoFit/>
          </a:bodyPr>
          <a:lstStyle/>
          <a:p>
            <a:pPr algn="r" rtl="1"/>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العزما لدائري للإلكترون = 	</a:t>
            </a:r>
            <a:r>
              <a:rPr lang="ar-IQ"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GB"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 ν r</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1005840" y="2991428"/>
            <a:ext cx="10789920" cy="1302921"/>
          </a:xfrm>
          <a:prstGeom prst="rect">
            <a:avLst/>
          </a:prstGeom>
        </p:spPr>
        <p:txBody>
          <a:bodyPr wrap="square">
            <a:spAutoFit/>
          </a:bodyPr>
          <a:lstStyle/>
          <a:p>
            <a:pPr algn="r" rtl="1">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حيث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كتلة</a:t>
            </a:r>
            <a:b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الألكترون ،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سرعة الألكترون</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r" rtl="1">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وبهذا الافتراض ومن المعادلتين (1) ، (2)  أمكن حساب أماكن الخطوط الأساسية في طيف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ذرة</a:t>
            </a:r>
            <a:r>
              <a:rPr lang="ar-IQ"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ar-SA"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الهيدروجين</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3707892" y="4497427"/>
            <a:ext cx="5056632" cy="461665"/>
          </a:xfrm>
          <a:prstGeom prst="rect">
            <a:avLst/>
          </a:prstGeom>
        </p:spPr>
        <p:txBody>
          <a:bodyPr wrap="square">
            <a:spAutoFit/>
          </a:bodyPr>
          <a:lstStyle/>
          <a:p>
            <a:pPr rtl="1"/>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 ν r = n h / 2π            (3)</a:t>
            </a:r>
            <a:endParaRPr lang="en-US"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1682496" y="5173602"/>
            <a:ext cx="9848088" cy="1200329"/>
          </a:xfrm>
          <a:prstGeom prst="rect">
            <a:avLst/>
          </a:prstGeom>
        </p:spPr>
        <p:txBody>
          <a:bodyPr wrap="squar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ويعرف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بعدد الكم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Quantum number</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ومن هذا المنطلق نجد أنه توجد علاقة تناسبية بين كل من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r,n</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فكلما زادت قيمة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زادت قيمة </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 </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312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667512"/>
            <a:ext cx="9447212" cy="2423160"/>
          </a:xfrm>
        </p:spPr>
        <p:txBody>
          <a:bodyPr>
            <a:normAutofit fontScale="92500" lnSpcReduction="10000"/>
          </a:bodyPr>
          <a:lstStyle/>
          <a:p>
            <a:pPr marL="0" indent="0" algn="r" rtl="1">
              <a:lnSpc>
                <a:spcPct val="150000"/>
              </a:lnSpc>
              <a:buNone/>
            </a:pPr>
            <a:r>
              <a:rPr lang="ar-SA" sz="2400" b="1" dirty="0">
                <a:latin typeface="Times New Roman" panose="02020603050405020304" pitchFamily="18" charset="0"/>
                <a:cs typeface="Times New Roman" panose="02020603050405020304" pitchFamily="18" charset="0"/>
              </a:rPr>
              <a:t>حساب نصف قطر الأغلفة وطاقة كل منهما:</a:t>
            </a:r>
            <a:endParaRPr lang="en-US" sz="2400" b="1" dirty="0">
              <a:latin typeface="Times New Roman" panose="02020603050405020304" pitchFamily="18" charset="0"/>
              <a:cs typeface="Times New Roman" panose="02020603050405020304" pitchFamily="18" charset="0"/>
            </a:endParaRPr>
          </a:p>
          <a:p>
            <a:pPr algn="r" rtl="1">
              <a:lnSpc>
                <a:spcPct val="160000"/>
              </a:lnSpc>
            </a:pPr>
            <a:r>
              <a:rPr lang="ar-SA" sz="2400" dirty="0">
                <a:latin typeface="Times New Roman" panose="02020603050405020304" pitchFamily="18" charset="0"/>
                <a:cs typeface="Times New Roman" panose="02020603050405020304" pitchFamily="18" charset="0"/>
              </a:rPr>
              <a:t>عندما يدور إلكترون في مسار دائري ذات نصف </a:t>
            </a:r>
            <a:r>
              <a:rPr lang="ar-SA" sz="2400" dirty="0" smtClean="0">
                <a:latin typeface="Times New Roman" panose="02020603050405020304" pitchFamily="18" charset="0"/>
                <a:cs typeface="Times New Roman" panose="02020603050405020304" pitchFamily="18" charset="0"/>
              </a:rPr>
              <a:t>قطر</a:t>
            </a:r>
            <a:r>
              <a:rPr lang="en-US" sz="2400" dirty="0" smtClean="0">
                <a:latin typeface="Times New Roman" panose="02020603050405020304" pitchFamily="18" charset="0"/>
                <a:cs typeface="Times New Roman" panose="02020603050405020304" pitchFamily="18" charset="0"/>
              </a:rPr>
              <a:t>(r)</a:t>
            </a:r>
            <a:r>
              <a:rPr lang="ar-IQ"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ينتج قوتين متساويتين في المقدار وهى قوة طرد مركزية لهذا الإلكترون وقوة جذب الكتروستاتيكية بين كل من النواة والإلكترون ومنه:</a:t>
            </a:r>
            <a:endParaRPr lang="en-US" sz="2400" dirty="0">
              <a:latin typeface="Times New Roman" panose="02020603050405020304" pitchFamily="18" charset="0"/>
              <a:cs typeface="Times New Roman" panose="02020603050405020304" pitchFamily="18" charset="0"/>
            </a:endParaRPr>
          </a:p>
          <a:p>
            <a:pPr algn="r" rtl="1">
              <a:lnSpc>
                <a:spcPct val="160000"/>
              </a:lnSpc>
            </a:pPr>
            <a:r>
              <a:rPr lang="ar-SA" sz="2400" dirty="0">
                <a:latin typeface="Times New Roman" panose="02020603050405020304" pitchFamily="18" charset="0"/>
                <a:cs typeface="Times New Roman" panose="02020603050405020304" pitchFamily="18" charset="0"/>
              </a:rPr>
              <a:t>قوة الجذب الالكتروستاتيكية = قوة الطرد المركزية</a:t>
            </a:r>
            <a:endParaRPr lang="en-US" sz="2400" dirty="0">
              <a:latin typeface="Times New Roman" panose="02020603050405020304" pitchFamily="18" charset="0"/>
              <a:cs typeface="Times New Roman" panose="02020603050405020304" pitchFamily="18" charset="0"/>
            </a:endParaRPr>
          </a:p>
          <a:p>
            <a:pPr algn="r" rtl="1"/>
            <a:endParaRPr lang="en-US" dirty="0"/>
          </a:p>
        </p:txBody>
      </p:sp>
      <p:sp>
        <p:nvSpPr>
          <p:cNvPr id="4" name="Rectangle 3"/>
          <p:cNvSpPr/>
          <p:nvPr/>
        </p:nvSpPr>
        <p:spPr>
          <a:xfrm>
            <a:off x="4692540" y="3189470"/>
            <a:ext cx="2609240" cy="461665"/>
          </a:xfrm>
          <a:prstGeom prst="rect">
            <a:avLst/>
          </a:prstGeom>
        </p:spPr>
        <p:txBody>
          <a:bodyPr wrap="none">
            <a:spAutoFit/>
          </a:bodyPr>
          <a:lstStyle/>
          <a:p>
            <a:r>
              <a:rPr lang="en-GB"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Z e</a:t>
            </a:r>
            <a:r>
              <a:rPr lang="en-GB" sz="2400" b="1"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a:t>
            </a:r>
            <a:r>
              <a:rPr lang="en-GB"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a:t>
            </a:r>
            <a:r>
              <a:rPr lang="en-GB" sz="2400" b="1" baseline="30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ar-SA"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ar-SA"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 </a:t>
            </a:r>
            <a:r>
              <a:rPr lang="en-GB"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ν</a:t>
            </a:r>
            <a:r>
              <a:rPr lang="en-GB" sz="2400" b="1"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r>
              <a:rPr lang="en-GB"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r</a:t>
            </a:r>
            <a:r>
              <a:rPr lang="en-GB" sz="2400" b="1"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sp>
        <p:nvSpPr>
          <p:cNvPr id="5" name="Rectangle 4"/>
          <p:cNvSpPr/>
          <p:nvPr/>
        </p:nvSpPr>
        <p:spPr>
          <a:xfrm>
            <a:off x="3255264" y="3890879"/>
            <a:ext cx="7964424" cy="646331"/>
          </a:xfrm>
          <a:prstGeom prst="rect">
            <a:avLst/>
          </a:prstGeom>
        </p:spPr>
        <p:txBody>
          <a:bodyPr wrap="square">
            <a:spAutoFit/>
          </a:bodyPr>
          <a:lstStyle/>
          <a:p>
            <a:pPr algn="r" rtl="1">
              <a:lnSpc>
                <a:spcPct val="150000"/>
              </a:lnSpc>
              <a:spcAft>
                <a:spcPts val="800"/>
              </a:spcAft>
            </a:pP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حيث أن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(Z)</a:t>
            </a:r>
            <a:r>
              <a:rPr lang="ar-SA"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هي الشحنة الفعالة للنواة ومنه يمكن حساب قيمة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t>
            </a:r>
            <a:r>
              <a:rPr lang="en-GB" sz="24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endPar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5"/>
          <p:cNvSpPr/>
          <p:nvPr/>
        </p:nvSpPr>
        <p:spPr>
          <a:xfrm>
            <a:off x="4683756" y="4968085"/>
            <a:ext cx="3490892" cy="461665"/>
          </a:xfrm>
          <a:prstGeom prst="rect">
            <a:avLst/>
          </a:prstGeom>
        </p:spPr>
        <p:txBody>
          <a:bodyPr wrap="none">
            <a:spAutoFit/>
          </a:bodyPr>
          <a:lstStyle/>
          <a:p>
            <a:r>
              <a:rPr lang="ar-SA" sz="2400" b="1" dirty="0">
                <a:solidFill>
                  <a:srgbClr val="000000"/>
                </a:solidFill>
                <a:ea typeface="Calibri" panose="020F0502020204030204" pitchFamily="34" charset="0"/>
                <a:cs typeface="Times New Roman" panose="02020603050405020304" pitchFamily="18" charset="0"/>
              </a:rPr>
              <a:t> </a:t>
            </a:r>
            <a:r>
              <a:rPr lang="en-GB" sz="2400" b="1" dirty="0">
                <a:solidFill>
                  <a:srgbClr val="000000"/>
                </a:solidFill>
                <a:latin typeface="Times New Roman" panose="02020603050405020304" pitchFamily="18" charset="0"/>
                <a:ea typeface="Calibri" panose="020F0502020204030204" pitchFamily="34" charset="0"/>
              </a:rPr>
              <a:t>ν</a:t>
            </a:r>
            <a:r>
              <a:rPr lang="en-GB" sz="2400" b="1" baseline="30000" dirty="0">
                <a:solidFill>
                  <a:srgbClr val="000000"/>
                </a:solidFill>
                <a:latin typeface="Times New Roman" panose="02020603050405020304" pitchFamily="18" charset="0"/>
                <a:ea typeface="Calibri" panose="020F0502020204030204" pitchFamily="34" charset="0"/>
              </a:rPr>
              <a:t>2</a:t>
            </a:r>
            <a:r>
              <a:rPr lang="en-GB" sz="2400" b="1" dirty="0">
                <a:solidFill>
                  <a:srgbClr val="000000"/>
                </a:solidFill>
                <a:latin typeface="Times New Roman" panose="02020603050405020304" pitchFamily="18" charset="0"/>
                <a:ea typeface="Calibri" panose="020F0502020204030204" pitchFamily="34" charset="0"/>
              </a:rPr>
              <a:t> = Z e</a:t>
            </a:r>
            <a:r>
              <a:rPr lang="en-GB" sz="2400" b="1" baseline="30000" dirty="0">
                <a:solidFill>
                  <a:srgbClr val="000000"/>
                </a:solidFill>
                <a:latin typeface="Times New Roman" panose="02020603050405020304" pitchFamily="18" charset="0"/>
                <a:ea typeface="Calibri" panose="020F0502020204030204" pitchFamily="34" charset="0"/>
              </a:rPr>
              <a:t>2</a:t>
            </a:r>
            <a:r>
              <a:rPr lang="en-GB" sz="2400" b="1" dirty="0">
                <a:solidFill>
                  <a:srgbClr val="000000"/>
                </a:solidFill>
                <a:latin typeface="Times New Roman" panose="02020603050405020304" pitchFamily="18" charset="0"/>
                <a:ea typeface="Calibri" panose="020F0502020204030204" pitchFamily="34" charset="0"/>
              </a:rPr>
              <a:t> / m r             (4)</a:t>
            </a:r>
            <a:r>
              <a:rPr lang="ar-SA" sz="2400" b="1" dirty="0">
                <a:solidFill>
                  <a:srgbClr val="000000"/>
                </a:solidFill>
                <a:ea typeface="Calibri" panose="020F0502020204030204" pitchFamily="34" charset="0"/>
                <a:cs typeface="Times New Roman" panose="02020603050405020304" pitchFamily="18" charset="0"/>
              </a:rPr>
              <a:t> </a:t>
            </a:r>
            <a:endParaRPr lang="en-US" sz="2400" b="1" dirty="0"/>
          </a:p>
        </p:txBody>
      </p:sp>
    </p:spTree>
    <p:extLst>
      <p:ext uri="{BB962C8B-B14F-4D97-AF65-F5344CB8AC3E}">
        <p14:creationId xmlns:p14="http://schemas.microsoft.com/office/powerpoint/2010/main" val="286007371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155</TotalTime>
  <Words>557</Words>
  <Application>Microsoft Office PowerPoint</Application>
  <PresentationFormat>Widescreen</PresentationFormat>
  <Paragraphs>94</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Century Gothic</vt:lpstr>
      <vt:lpstr>Simplified Arabic</vt:lpstr>
      <vt:lpstr>Tahoma</vt:lpstr>
      <vt:lpstr>Times New Roman</vt:lpstr>
      <vt:lpstr>Wingdings 3</vt:lpstr>
      <vt:lpstr>Wisp</vt:lpstr>
      <vt:lpstr>الكيمياء اللاعضوية/ المرحلة الأولى</vt:lpstr>
      <vt:lpstr>4- نظرية بور Boher Theory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Hayder Alsaad</dc:creator>
  <cp:lastModifiedBy>Hayder Alsaad</cp:lastModifiedBy>
  <cp:revision>22</cp:revision>
  <dcterms:created xsi:type="dcterms:W3CDTF">2022-01-23T18:20:03Z</dcterms:created>
  <dcterms:modified xsi:type="dcterms:W3CDTF">2022-01-31T16:39:34Z</dcterms:modified>
</cp:coreProperties>
</file>